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5" r:id="rId3"/>
    <p:sldMasterId id="2147483738" r:id="rId4"/>
    <p:sldMasterId id="2147483751" r:id="rId5"/>
  </p:sldMasterIdLst>
  <p:notesMasterIdLst>
    <p:notesMasterId r:id="rId22"/>
  </p:notesMasterIdLst>
  <p:handoutMasterIdLst>
    <p:handoutMasterId r:id="rId23"/>
  </p:handoutMasterIdLst>
  <p:sldIdLst>
    <p:sldId id="317" r:id="rId6"/>
    <p:sldId id="327" r:id="rId7"/>
    <p:sldId id="326" r:id="rId8"/>
    <p:sldId id="330" r:id="rId9"/>
    <p:sldId id="328" r:id="rId10"/>
    <p:sldId id="329" r:id="rId11"/>
    <p:sldId id="318" r:id="rId12"/>
    <p:sldId id="319" r:id="rId13"/>
    <p:sldId id="324" r:id="rId14"/>
    <p:sldId id="320" r:id="rId15"/>
    <p:sldId id="334" r:id="rId16"/>
    <p:sldId id="325" r:id="rId17"/>
    <p:sldId id="322" r:id="rId18"/>
    <p:sldId id="323" r:id="rId19"/>
    <p:sldId id="332" r:id="rId20"/>
    <p:sldId id="333" r:id="rId21"/>
  </p:sldIdLst>
  <p:sldSz cx="9144000" cy="6858000" type="screen4x3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orient="horz" pos="2364">
          <p15:clr>
            <a:srgbClr val="A4A3A4"/>
          </p15:clr>
        </p15:guide>
        <p15:guide id="3" orient="horz" pos="51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orient="horz" pos="4269">
          <p15:clr>
            <a:srgbClr val="A4A3A4"/>
          </p15:clr>
        </p15:guide>
        <p15:guide id="6" orient="horz" pos="3793">
          <p15:clr>
            <a:srgbClr val="A4A3A4"/>
          </p15:clr>
        </p15:guide>
        <p15:guide id="7" orient="horz" pos="686">
          <p15:clr>
            <a:srgbClr val="A4A3A4"/>
          </p15:clr>
        </p15:guide>
        <p15:guide id="8" orient="horz" pos="2478">
          <p15:clr>
            <a:srgbClr val="A4A3A4"/>
          </p15:clr>
        </p15:guide>
        <p15:guide id="9" pos="2925">
          <p15:clr>
            <a:srgbClr val="A4A3A4"/>
          </p15:clr>
        </p15:guide>
        <p15:guide id="10" pos="2835">
          <p15:clr>
            <a:srgbClr val="A4A3A4"/>
          </p15:clr>
        </p15:guide>
        <p15:guide id="11" pos="228">
          <p15:clr>
            <a:srgbClr val="A4A3A4"/>
          </p15:clr>
        </p15:guide>
        <p15:guide id="12" pos="50">
          <p15:clr>
            <a:srgbClr val="A4A3A4"/>
          </p15:clr>
        </p15:guide>
        <p15:guide id="13" pos="5532">
          <p15:clr>
            <a:srgbClr val="A4A3A4"/>
          </p15:clr>
        </p15:guide>
        <p15:guide id="14" pos="5709">
          <p15:clr>
            <a:srgbClr val="A4A3A4"/>
          </p15:clr>
        </p15:guide>
        <p15:guide id="15" pos="45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E36"/>
    <a:srgbClr val="004F67"/>
    <a:srgbClr val="00877C"/>
    <a:srgbClr val="D8B47E"/>
    <a:srgbClr val="060B12"/>
    <a:srgbClr val="0083AC"/>
    <a:srgbClr val="006C8D"/>
    <a:srgbClr val="F2E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64" autoAdjust="0"/>
  </p:normalViewPr>
  <p:slideViewPr>
    <p:cSldViewPr snapToObjects="1">
      <p:cViewPr varScale="1">
        <p:scale>
          <a:sx n="98" d="100"/>
          <a:sy n="98" d="100"/>
        </p:scale>
        <p:origin x="978" y="78"/>
      </p:cViewPr>
      <p:guideLst>
        <p:guide orient="horz" pos="845"/>
        <p:guide orient="horz" pos="2364"/>
        <p:guide orient="horz" pos="51"/>
        <p:guide orient="horz" pos="1049"/>
        <p:guide orient="horz" pos="4269"/>
        <p:guide orient="horz" pos="3793"/>
        <p:guide orient="horz" pos="686"/>
        <p:guide orient="horz" pos="2478"/>
        <p:guide pos="2925"/>
        <p:guide pos="2835"/>
        <p:guide pos="228"/>
        <p:guide pos="50"/>
        <p:guide pos="5532"/>
        <p:guide pos="5709"/>
        <p:guide pos="45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Pina Sanchez" userId="d576be21-c316-49f6-8957-f226c052a4a3" providerId="ADAL" clId="{8AD0151A-9A96-47A9-BFF5-ABA78F25C239}"/>
    <pc:docChg chg="modSld">
      <pc:chgData name="Jose Pina Sanchez" userId="d576be21-c316-49f6-8957-f226c052a4a3" providerId="ADAL" clId="{8AD0151A-9A96-47A9-BFF5-ABA78F25C239}" dt="2022-01-17T09:56:35.136" v="165" actId="20577"/>
      <pc:docMkLst>
        <pc:docMk/>
      </pc:docMkLst>
      <pc:sldChg chg="modSp mod">
        <pc:chgData name="Jose Pina Sanchez" userId="d576be21-c316-49f6-8957-f226c052a4a3" providerId="ADAL" clId="{8AD0151A-9A96-47A9-BFF5-ABA78F25C239}" dt="2022-01-17T09:52:52.488" v="8" actId="20577"/>
        <pc:sldMkLst>
          <pc:docMk/>
          <pc:sldMk cId="973534525" sldId="327"/>
        </pc:sldMkLst>
        <pc:spChg chg="mod">
          <ac:chgData name="Jose Pina Sanchez" userId="d576be21-c316-49f6-8957-f226c052a4a3" providerId="ADAL" clId="{8AD0151A-9A96-47A9-BFF5-ABA78F25C239}" dt="2022-01-17T09:52:52.488" v="8" actId="20577"/>
          <ac:spMkLst>
            <pc:docMk/>
            <pc:sldMk cId="973534525" sldId="327"/>
            <ac:spMk id="3" creationId="{07BFC708-FEB8-47CB-924A-5054CA8F9FA8}"/>
          </ac:spMkLst>
        </pc:spChg>
      </pc:sldChg>
      <pc:sldChg chg="modSp mod">
        <pc:chgData name="Jose Pina Sanchez" userId="d576be21-c316-49f6-8957-f226c052a4a3" providerId="ADAL" clId="{8AD0151A-9A96-47A9-BFF5-ABA78F25C239}" dt="2022-01-17T09:53:04.232" v="12" actId="20577"/>
        <pc:sldMkLst>
          <pc:docMk/>
          <pc:sldMk cId="1632813118" sldId="328"/>
        </pc:sldMkLst>
        <pc:spChg chg="mod">
          <ac:chgData name="Jose Pina Sanchez" userId="d576be21-c316-49f6-8957-f226c052a4a3" providerId="ADAL" clId="{8AD0151A-9A96-47A9-BFF5-ABA78F25C239}" dt="2022-01-17T09:53:04.232" v="12" actId="20577"/>
          <ac:spMkLst>
            <pc:docMk/>
            <pc:sldMk cId="1632813118" sldId="328"/>
            <ac:spMk id="3" creationId="{F4E5D86D-A2A9-453F-A6D1-DEC9D42AAE6C}"/>
          </ac:spMkLst>
        </pc:spChg>
      </pc:sldChg>
      <pc:sldChg chg="modSp mod">
        <pc:chgData name="Jose Pina Sanchez" userId="d576be21-c316-49f6-8957-f226c052a4a3" providerId="ADAL" clId="{8AD0151A-9A96-47A9-BFF5-ABA78F25C239}" dt="2022-01-17T09:53:58.280" v="21" actId="20577"/>
        <pc:sldMkLst>
          <pc:docMk/>
          <pc:sldMk cId="3700146674" sldId="329"/>
        </pc:sldMkLst>
        <pc:spChg chg="mod">
          <ac:chgData name="Jose Pina Sanchez" userId="d576be21-c316-49f6-8957-f226c052a4a3" providerId="ADAL" clId="{8AD0151A-9A96-47A9-BFF5-ABA78F25C239}" dt="2022-01-17T09:53:58.280" v="21" actId="20577"/>
          <ac:spMkLst>
            <pc:docMk/>
            <pc:sldMk cId="3700146674" sldId="329"/>
            <ac:spMk id="3" creationId="{90B29107-7B12-4884-BCD7-FE8FD7AE362D}"/>
          </ac:spMkLst>
        </pc:spChg>
      </pc:sldChg>
      <pc:sldChg chg="modSp mod">
        <pc:chgData name="Jose Pina Sanchez" userId="d576be21-c316-49f6-8957-f226c052a4a3" providerId="ADAL" clId="{8AD0151A-9A96-47A9-BFF5-ABA78F25C239}" dt="2022-01-17T09:52:40.257" v="4" actId="20577"/>
        <pc:sldMkLst>
          <pc:docMk/>
          <pc:sldMk cId="3860100035" sldId="330"/>
        </pc:sldMkLst>
        <pc:spChg chg="mod">
          <ac:chgData name="Jose Pina Sanchez" userId="d576be21-c316-49f6-8957-f226c052a4a3" providerId="ADAL" clId="{8AD0151A-9A96-47A9-BFF5-ABA78F25C239}" dt="2022-01-17T09:52:40.257" v="4" actId="20577"/>
          <ac:spMkLst>
            <pc:docMk/>
            <pc:sldMk cId="3860100035" sldId="330"/>
            <ac:spMk id="3" creationId="{4A2D86E6-5C09-4E9E-A30E-04F540A29C9E}"/>
          </ac:spMkLst>
        </pc:spChg>
      </pc:sldChg>
      <pc:sldChg chg="modSp mod">
        <pc:chgData name="Jose Pina Sanchez" userId="d576be21-c316-49f6-8957-f226c052a4a3" providerId="ADAL" clId="{8AD0151A-9A96-47A9-BFF5-ABA78F25C239}" dt="2022-01-17T09:56:35.136" v="165" actId="20577"/>
        <pc:sldMkLst>
          <pc:docMk/>
          <pc:sldMk cId="3395471707" sldId="332"/>
        </pc:sldMkLst>
        <pc:spChg chg="mod">
          <ac:chgData name="Jose Pina Sanchez" userId="d576be21-c316-49f6-8957-f226c052a4a3" providerId="ADAL" clId="{8AD0151A-9A96-47A9-BFF5-ABA78F25C239}" dt="2022-01-17T09:56:35.136" v="165" actId="20577"/>
          <ac:spMkLst>
            <pc:docMk/>
            <pc:sldMk cId="3395471707" sldId="332"/>
            <ac:spMk id="3" creationId="{CA86BC95-F04A-41BE-8807-4E4D2AF6BDA6}"/>
          </ac:spMkLst>
        </pc:spChg>
      </pc:sldChg>
      <pc:sldChg chg="modSp mod">
        <pc:chgData name="Jose Pina Sanchez" userId="d576be21-c316-49f6-8957-f226c052a4a3" providerId="ADAL" clId="{8AD0151A-9A96-47A9-BFF5-ABA78F25C239}" dt="2022-01-17T09:54:31.808" v="26" actId="20577"/>
        <pc:sldMkLst>
          <pc:docMk/>
          <pc:sldMk cId="1695469881" sldId="333"/>
        </pc:sldMkLst>
        <pc:spChg chg="mod">
          <ac:chgData name="Jose Pina Sanchez" userId="d576be21-c316-49f6-8957-f226c052a4a3" providerId="ADAL" clId="{8AD0151A-9A96-47A9-BFF5-ABA78F25C239}" dt="2022-01-17T09:54:31.808" v="26" actId="20577"/>
          <ac:spMkLst>
            <pc:docMk/>
            <pc:sldMk cId="1695469881" sldId="333"/>
            <ac:spMk id="3" creationId="{1AE4FD08-CC4F-4205-B653-7D18F47B9C17}"/>
          </ac:spMkLst>
        </pc:spChg>
      </pc:sldChg>
    </pc:docChg>
  </pc:docChgLst>
  <pc:docChgLst>
    <pc:chgData name="Jose Pina Sanchez" userId="d576be21-c316-49f6-8957-f226c052a4a3" providerId="ADAL" clId="{C1F5D823-DAF3-46D6-AD47-FA563F795E18}"/>
    <pc:docChg chg="undo custSel modSld">
      <pc:chgData name="Jose Pina Sanchez" userId="d576be21-c316-49f6-8957-f226c052a4a3" providerId="ADAL" clId="{C1F5D823-DAF3-46D6-AD47-FA563F795E18}" dt="2022-01-18T12:55:01.051" v="332" actId="20577"/>
      <pc:docMkLst>
        <pc:docMk/>
      </pc:docMkLst>
      <pc:sldChg chg="addSp delSp modSp mod">
        <pc:chgData name="Jose Pina Sanchez" userId="d576be21-c316-49f6-8957-f226c052a4a3" providerId="ADAL" clId="{C1F5D823-DAF3-46D6-AD47-FA563F795E18}" dt="2022-01-17T22:18:09.413" v="56" actId="20577"/>
        <pc:sldMkLst>
          <pc:docMk/>
          <pc:sldMk cId="0" sldId="321"/>
        </pc:sldMkLst>
        <pc:spChg chg="mod">
          <ac:chgData name="Jose Pina Sanchez" userId="d576be21-c316-49f6-8957-f226c052a4a3" providerId="ADAL" clId="{C1F5D823-DAF3-46D6-AD47-FA563F795E18}" dt="2022-01-17T22:18:09.413" v="56" actId="20577"/>
          <ac:spMkLst>
            <pc:docMk/>
            <pc:sldMk cId="0" sldId="321"/>
            <ac:spMk id="17411" creationId="{A69DA041-DD03-416C-A3A1-3FF7D80C4078}"/>
          </ac:spMkLst>
        </pc:spChg>
        <pc:picChg chg="add mod">
          <ac:chgData name="Jose Pina Sanchez" userId="d576be21-c316-49f6-8957-f226c052a4a3" providerId="ADAL" clId="{C1F5D823-DAF3-46D6-AD47-FA563F795E18}" dt="2022-01-17T22:17:42.220" v="36"/>
          <ac:picMkLst>
            <pc:docMk/>
            <pc:sldMk cId="0" sldId="321"/>
            <ac:picMk id="5" creationId="{4CBF452A-0743-4230-9051-4A266D68FC01}"/>
          </ac:picMkLst>
        </pc:picChg>
        <pc:picChg chg="add del">
          <ac:chgData name="Jose Pina Sanchez" userId="d576be21-c316-49f6-8957-f226c052a4a3" providerId="ADAL" clId="{C1F5D823-DAF3-46D6-AD47-FA563F795E18}" dt="2022-01-17T22:17:42.572" v="38" actId="478"/>
          <ac:picMkLst>
            <pc:docMk/>
            <pc:sldMk cId="0" sldId="321"/>
            <ac:picMk id="17412" creationId="{F683FC1B-B102-4D65-B493-CEBD6AEFEBE3}"/>
          </ac:picMkLst>
        </pc:picChg>
      </pc:sldChg>
      <pc:sldChg chg="modSp mod">
        <pc:chgData name="Jose Pina Sanchez" userId="d576be21-c316-49f6-8957-f226c052a4a3" providerId="ADAL" clId="{C1F5D823-DAF3-46D6-AD47-FA563F795E18}" dt="2022-01-18T12:55:01.051" v="332" actId="20577"/>
        <pc:sldMkLst>
          <pc:docMk/>
          <pc:sldMk cId="0" sldId="323"/>
        </pc:sldMkLst>
        <pc:spChg chg="mod">
          <ac:chgData name="Jose Pina Sanchez" userId="d576be21-c316-49f6-8957-f226c052a4a3" providerId="ADAL" clId="{C1F5D823-DAF3-46D6-AD47-FA563F795E18}" dt="2022-01-18T12:55:01.051" v="332" actId="20577"/>
          <ac:spMkLst>
            <pc:docMk/>
            <pc:sldMk cId="0" sldId="323"/>
            <ac:spMk id="20483" creationId="{B7E33A93-37D7-4FA1-BDFB-34C216466E8E}"/>
          </ac:spMkLst>
        </pc:spChg>
      </pc:sldChg>
      <pc:sldChg chg="modSp mod">
        <pc:chgData name="Jose Pina Sanchez" userId="d576be21-c316-49f6-8957-f226c052a4a3" providerId="ADAL" clId="{C1F5D823-DAF3-46D6-AD47-FA563F795E18}" dt="2022-01-17T22:27:57.923" v="69" actId="20577"/>
        <pc:sldMkLst>
          <pc:docMk/>
          <pc:sldMk cId="0" sldId="325"/>
        </pc:sldMkLst>
        <pc:spChg chg="mod">
          <ac:chgData name="Jose Pina Sanchez" userId="d576be21-c316-49f6-8957-f226c052a4a3" providerId="ADAL" clId="{C1F5D823-DAF3-46D6-AD47-FA563F795E18}" dt="2022-01-17T22:27:57.923" v="69" actId="20577"/>
          <ac:spMkLst>
            <pc:docMk/>
            <pc:sldMk cId="0" sldId="325"/>
            <ac:spMk id="18435" creationId="{8AF22BAE-E09A-42C3-BBB4-70C77A2CFEAE}"/>
          </ac:spMkLst>
        </pc:spChg>
      </pc:sldChg>
      <pc:sldChg chg="modSp mod">
        <pc:chgData name="Jose Pina Sanchez" userId="d576be21-c316-49f6-8957-f226c052a4a3" providerId="ADAL" clId="{C1F5D823-DAF3-46D6-AD47-FA563F795E18}" dt="2022-01-17T22:20:17.040" v="64" actId="1076"/>
        <pc:sldMkLst>
          <pc:docMk/>
          <pc:sldMk cId="1183436669" sldId="334"/>
        </pc:sldMkLst>
        <pc:picChg chg="mod">
          <ac:chgData name="Jose Pina Sanchez" userId="d576be21-c316-49f6-8957-f226c052a4a3" providerId="ADAL" clId="{C1F5D823-DAF3-46D6-AD47-FA563F795E18}" dt="2022-01-17T22:20:17.040" v="64" actId="1076"/>
          <ac:picMkLst>
            <pc:docMk/>
            <pc:sldMk cId="1183436669" sldId="334"/>
            <ac:picMk id="5" creationId="{4CBF452A-0743-4230-9051-4A266D68FC01}"/>
          </ac:picMkLst>
        </pc:picChg>
      </pc:sldChg>
    </pc:docChg>
  </pc:docChgLst>
  <pc:docChgLst>
    <pc:chgData name="Sam Lewis" userId="ee6cec03-922b-41f6-acf2-edc129375a10" providerId="ADAL" clId="{C2B99744-BF6A-4EEE-A8DF-5C23AD696C01}"/>
    <pc:docChg chg="modSld">
      <pc:chgData name="Sam Lewis" userId="ee6cec03-922b-41f6-acf2-edc129375a10" providerId="ADAL" clId="{C2B99744-BF6A-4EEE-A8DF-5C23AD696C01}" dt="2022-01-17T13:12:29.426" v="48" actId="114"/>
      <pc:docMkLst>
        <pc:docMk/>
      </pc:docMkLst>
      <pc:sldChg chg="modSp mod">
        <pc:chgData name="Sam Lewis" userId="ee6cec03-922b-41f6-acf2-edc129375a10" providerId="ADAL" clId="{C2B99744-BF6A-4EEE-A8DF-5C23AD696C01}" dt="2022-01-17T13:12:29.426" v="48" actId="114"/>
        <pc:sldMkLst>
          <pc:docMk/>
          <pc:sldMk cId="3700146674" sldId="329"/>
        </pc:sldMkLst>
        <pc:spChg chg="mod">
          <ac:chgData name="Sam Lewis" userId="ee6cec03-922b-41f6-acf2-edc129375a10" providerId="ADAL" clId="{C2B99744-BF6A-4EEE-A8DF-5C23AD696C01}" dt="2022-01-17T13:12:29.426" v="48" actId="114"/>
          <ac:spMkLst>
            <pc:docMk/>
            <pc:sldMk cId="3700146674" sldId="329"/>
            <ac:spMk id="3" creationId="{90B29107-7B12-4884-BCD7-FE8FD7AE362D}"/>
          </ac:spMkLst>
        </pc:spChg>
      </pc:sldChg>
    </pc:docChg>
  </pc:docChgLst>
  <pc:docChgLst>
    <pc:chgData name="Sam Lewis" userId="S::lawsjl@leeds.ac.uk::ee6cec03-922b-41f6-acf2-edc129375a10" providerId="AD" clId="Web-{C57A9BA8-4B31-E234-A8A4-384734BC8530}"/>
    <pc:docChg chg="addSld delSld">
      <pc:chgData name="Sam Lewis" userId="S::lawsjl@leeds.ac.uk::ee6cec03-922b-41f6-acf2-edc129375a10" providerId="AD" clId="Web-{C57A9BA8-4B31-E234-A8A4-384734BC8530}" dt="2022-01-17T14:43:40.700" v="1"/>
      <pc:docMkLst>
        <pc:docMk/>
      </pc:docMkLst>
      <pc:sldChg chg="new del">
        <pc:chgData name="Sam Lewis" userId="S::lawsjl@leeds.ac.uk::ee6cec03-922b-41f6-acf2-edc129375a10" providerId="AD" clId="Web-{C57A9BA8-4B31-E234-A8A4-384734BC8530}" dt="2022-01-17T14:43:40.700" v="1"/>
        <pc:sldMkLst>
          <pc:docMk/>
          <pc:sldMk cId="3015490679" sldId="334"/>
        </pc:sldMkLst>
      </pc:sldChg>
    </pc:docChg>
  </pc:docChgLst>
  <pc:docChgLst>
    <pc:chgData name="Jose Pina Sanchez" userId="d576be21-c316-49f6-8957-f226c052a4a3" providerId="ADAL" clId="{9D876F13-21BB-4E1A-B284-D19C1E368CDB}"/>
    <pc:docChg chg="undo custSel addSld delSld">
      <pc:chgData name="Jose Pina Sanchez" userId="d576be21-c316-49f6-8957-f226c052a4a3" providerId="ADAL" clId="{9D876F13-21BB-4E1A-B284-D19C1E368CDB}" dt="2022-01-24T09:47:19.528" v="2" actId="2696"/>
      <pc:docMkLst>
        <pc:docMk/>
      </pc:docMkLst>
      <pc:sldChg chg="del">
        <pc:chgData name="Jose Pina Sanchez" userId="d576be21-c316-49f6-8957-f226c052a4a3" providerId="ADAL" clId="{9D876F13-21BB-4E1A-B284-D19C1E368CDB}" dt="2022-01-24T09:47:19.528" v="2" actId="2696"/>
        <pc:sldMkLst>
          <pc:docMk/>
          <pc:sldMk cId="0" sldId="321"/>
        </pc:sldMkLst>
      </pc:sldChg>
      <pc:sldChg chg="add del">
        <pc:chgData name="Jose Pina Sanchez" userId="d576be21-c316-49f6-8957-f226c052a4a3" providerId="ADAL" clId="{9D876F13-21BB-4E1A-B284-D19C1E368CDB}" dt="2022-01-24T09:47:13.654" v="1" actId="2696"/>
        <pc:sldMkLst>
          <pc:docMk/>
          <pc:sldMk cId="1183436669" sldId="33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0FB6C79D-2750-4BD5-B633-FA045742CA1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EA7EC77C-EB25-4E8A-97F1-38B0BA5C864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35172" name="Rectangle 4">
            <a:extLst>
              <a:ext uri="{FF2B5EF4-FFF2-40B4-BE49-F238E27FC236}">
                <a16:creationId xmlns:a16="http://schemas.microsoft.com/office/drawing/2014/main" id="{FBD8049B-B594-40D3-B502-9DD1E7B574F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35173" name="Rectangle 5">
            <a:extLst>
              <a:ext uri="{FF2B5EF4-FFF2-40B4-BE49-F238E27FC236}">
                <a16:creationId xmlns:a16="http://schemas.microsoft.com/office/drawing/2014/main" id="{F402F1DB-483B-437E-B7B0-D18D3288955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42634C-1ECA-41A3-87A5-7848995A26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CC8103F7-10AF-4144-B9D0-C2B2B059AC4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FEB7CFCC-69DE-4715-8C6A-EDF00917C9A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EABA899E-1B88-40B6-A256-1F8ABDE9650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1" name="Rectangle 5">
            <a:extLst>
              <a:ext uri="{FF2B5EF4-FFF2-40B4-BE49-F238E27FC236}">
                <a16:creationId xmlns:a16="http://schemas.microsoft.com/office/drawing/2014/main" id="{7534B754-B82D-43C8-B319-5078B70EA88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137222" name="Rectangle 6">
            <a:extLst>
              <a:ext uri="{FF2B5EF4-FFF2-40B4-BE49-F238E27FC236}">
                <a16:creationId xmlns:a16="http://schemas.microsoft.com/office/drawing/2014/main" id="{6173CC2F-FC30-43B0-A9B4-F6091DD474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37223" name="Rectangle 7">
            <a:extLst>
              <a:ext uri="{FF2B5EF4-FFF2-40B4-BE49-F238E27FC236}">
                <a16:creationId xmlns:a16="http://schemas.microsoft.com/office/drawing/2014/main" id="{2A713599-4D03-4DF7-8876-B29B00C99D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654088-DDA7-4393-9764-225670A371C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ONS population estimates for 2019 (https://www.ons.gov.uk/peoplepopulationandcommunity/populationandmigration/populationestimates/articles/populationestimatesbyethnicgroupandreligionenglandandwales/2019)</a:t>
            </a:r>
          </a:p>
          <a:p>
            <a:endParaRPr lang="en-GB" dirty="0"/>
          </a:p>
          <a:p>
            <a:r>
              <a:rPr lang="en-GB" dirty="0"/>
              <a:t>The disproportionality can be greater for young people: over 50% of the youth prison population is from a BAME background. See p. 3 of the S95 statistics: https://assets.publishing.service.gov.uk/government/uploads/system/uploads/attachment_data/file/849200/statistics-on-race-and-the-cjs-2018.pdf. See also the latest Youth Justice Statistics: https://www.gov.uk/government/statistics/announcements/youth-justice-statistics-2020-to-2021  </a:t>
            </a:r>
          </a:p>
          <a:p>
            <a:endParaRPr lang="en-GB" dirty="0"/>
          </a:p>
          <a:p>
            <a:r>
              <a:rPr lang="en-GB" dirty="0"/>
              <a:t>The issues are greater in some parts of the country: 9/10 children on remand in London from a BAME background. See: https://www.theguardian.com/society/2020/dec/21/nine-out-of-10-children-on-remand-in-london-come-from-bame-background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54088-DDA7-4393-9764-225670A371C1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417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is important to note that previous research (Chen and Lewis, </a:t>
            </a:r>
            <a:r>
              <a:rPr lang="en-GB" dirty="0" err="1"/>
              <a:t>Uhrig</a:t>
            </a:r>
            <a:r>
              <a:rPr lang="en-GB" dirty="0"/>
              <a:t> that informed Lammy) was also based on unadjusted data. If the picture that we present at Stage 1 looks different to that presented previously, one conclusion might be that the picture has changed.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54088-DDA7-4393-9764-225670A371C1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6157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MS PGothic"/>
                <a:cs typeface="Calibri"/>
              </a:rPr>
              <a:t>Qualitative research can reveal additional variables to be included in the statistical models</a:t>
            </a:r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>
                <a:latin typeface="Calibri"/>
                <a:ea typeface="MS PGothic"/>
                <a:cs typeface="Calibri"/>
              </a:rPr>
              <a:t>Sensitivity analysis – simple answer … stronger than is plausible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54088-DDA7-4393-9764-225670A371C1}" type="slidenum">
              <a:rPr lang="en-GB" altLang="en-US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416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F9B49AA-698F-4B57-A499-CB6CBC89AB0A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76200" y="76200"/>
            <a:ext cx="8991600" cy="6705600"/>
          </a:xfrm>
          <a:prstGeom prst="rect">
            <a:avLst/>
          </a:prstGeom>
          <a:solidFill>
            <a:srgbClr val="004F67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2400">
              <a:solidFill>
                <a:srgbClr val="006C8D"/>
              </a:solidFill>
              <a:latin typeface="Times" panose="02020603050405020304" pitchFamily="18" charset="0"/>
            </a:endParaRPr>
          </a:p>
        </p:txBody>
      </p:sp>
      <p:pic>
        <p:nvPicPr>
          <p:cNvPr id="5" name="Picture 11" descr="LeedsUniWhite">
            <a:extLst>
              <a:ext uri="{FF2B5EF4-FFF2-40B4-BE49-F238E27FC236}">
                <a16:creationId xmlns:a16="http://schemas.microsoft.com/office/drawing/2014/main" id="{D37B57B4-4057-41D6-AD50-F43A81DC50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441325"/>
            <a:ext cx="2274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9">
            <a:extLst>
              <a:ext uri="{FF2B5EF4-FFF2-40B4-BE49-F238E27FC236}">
                <a16:creationId xmlns:a16="http://schemas.microsoft.com/office/drawing/2014/main" id="{8CFBF4D5-3C0D-44E9-90D3-7C89467F33F6}"/>
              </a:ext>
            </a:extLst>
          </p:cNvPr>
          <p:cNvSpPr>
            <a:spLocks noChangeShapeType="1"/>
          </p:cNvSpPr>
          <p:nvPr/>
        </p:nvSpPr>
        <p:spPr bwMode="white">
          <a:xfrm>
            <a:off x="201613" y="1341438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9250" y="2565400"/>
            <a:ext cx="7772400" cy="549275"/>
          </a:xfrm>
        </p:spPr>
        <p:txBody>
          <a:bodyPr anchor="t">
            <a:sp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 bwMode="ltGray">
          <a:xfrm>
            <a:off x="352425" y="3990975"/>
            <a:ext cx="5394325" cy="519113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</p:spTree>
    <p:extLst>
      <p:ext uri="{BB962C8B-B14F-4D97-AF65-F5344CB8AC3E}">
        <p14:creationId xmlns:p14="http://schemas.microsoft.com/office/powerpoint/2010/main" val="374755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052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240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>
            <a:extLst>
              <a:ext uri="{FF2B5EF4-FFF2-40B4-BE49-F238E27FC236}">
                <a16:creationId xmlns:a16="http://schemas.microsoft.com/office/drawing/2014/main" id="{49DCE449-5CF0-4F2F-A32F-37DAC0029D3E}"/>
              </a:ext>
            </a:extLst>
          </p:cNvPr>
          <p:cNvSpPr>
            <a:spLocks/>
          </p:cNvSpPr>
          <p:nvPr userDrawn="1"/>
        </p:nvSpPr>
        <p:spPr bwMode="auto">
          <a:xfrm>
            <a:off x="4583113" y="1751013"/>
            <a:ext cx="1908175" cy="1908175"/>
          </a:xfrm>
          <a:custGeom>
            <a:avLst/>
            <a:gdLst>
              <a:gd name="T0" fmla="*/ 1428677 w 19679"/>
              <a:gd name="T1" fmla="*/ 1568220 h 19679"/>
              <a:gd name="T2" fmla="*/ 1428677 w 19679"/>
              <a:gd name="T3" fmla="*/ 1568220 h 19679"/>
              <a:gd name="T4" fmla="*/ 1428677 w 19679"/>
              <a:gd name="T5" fmla="*/ 1568220 h 19679"/>
              <a:gd name="T6" fmla="*/ 1428677 w 19679"/>
              <a:gd name="T7" fmla="*/ 1568220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4F67">
              <a:alpha val="81000"/>
            </a:srgbClr>
          </a:solidFill>
          <a:ln>
            <a:noFill/>
          </a:ln>
        </p:spPr>
        <p:txBody>
          <a:bodyPr lIns="0" tIns="0" rIns="0" bIns="0" anchor="ctr"/>
          <a:lstStyle>
            <a:lvl1pPr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defRPr/>
            </a:pPr>
            <a:endParaRPr lang="en-US" altLang="tr-TR" sz="24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FontAwesome" pitchFamily="50" charset="0"/>
            </a:endParaRP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4175250B-CC4E-4A80-B387-EED6572A4BA1}"/>
              </a:ext>
            </a:extLst>
          </p:cNvPr>
          <p:cNvSpPr>
            <a:spLocks/>
          </p:cNvSpPr>
          <p:nvPr userDrawn="1"/>
        </p:nvSpPr>
        <p:spPr bwMode="auto">
          <a:xfrm>
            <a:off x="5705475" y="3165475"/>
            <a:ext cx="1906588" cy="1908175"/>
          </a:xfrm>
          <a:custGeom>
            <a:avLst/>
            <a:gdLst>
              <a:gd name="T0" fmla="*/ 1427884 w 19679"/>
              <a:gd name="T1" fmla="*/ 1568220 h 19679"/>
              <a:gd name="T2" fmla="*/ 1427884 w 19679"/>
              <a:gd name="T3" fmla="*/ 1568220 h 19679"/>
              <a:gd name="T4" fmla="*/ 1427884 w 19679"/>
              <a:gd name="T5" fmla="*/ 1568220 h 19679"/>
              <a:gd name="T6" fmla="*/ 1427884 w 19679"/>
              <a:gd name="T7" fmla="*/ 1568220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101E36">
              <a:alpha val="81000"/>
            </a:srgbClr>
          </a:solidFill>
          <a:ln>
            <a:noFill/>
          </a:ln>
        </p:spPr>
        <p:txBody>
          <a:bodyPr lIns="50800" tIns="50800" rIns="50800" bIns="50800" anchor="ctr"/>
          <a:lstStyle>
            <a:lvl1pPr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defRPr/>
            </a:pPr>
            <a:endParaRPr lang="en-US" altLang="tr-TR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3C180BEA-EFF6-4000-9C5E-5578A1EFE7EF}"/>
              </a:ext>
            </a:extLst>
          </p:cNvPr>
          <p:cNvSpPr>
            <a:spLocks/>
          </p:cNvSpPr>
          <p:nvPr userDrawn="1"/>
        </p:nvSpPr>
        <p:spPr bwMode="auto">
          <a:xfrm>
            <a:off x="6826250" y="4597400"/>
            <a:ext cx="1906588" cy="1906588"/>
          </a:xfrm>
          <a:custGeom>
            <a:avLst/>
            <a:gdLst>
              <a:gd name="T0" fmla="*/ 1428677 w 19679"/>
              <a:gd name="T1" fmla="*/ 1567349 h 19679"/>
              <a:gd name="T2" fmla="*/ 1428677 w 19679"/>
              <a:gd name="T3" fmla="*/ 1567349 h 19679"/>
              <a:gd name="T4" fmla="*/ 1428677 w 19679"/>
              <a:gd name="T5" fmla="*/ 1567349 h 19679"/>
              <a:gd name="T6" fmla="*/ 1428677 w 19679"/>
              <a:gd name="T7" fmla="*/ 1567349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D8B47E">
              <a:alpha val="81000"/>
            </a:srgbClr>
          </a:solidFill>
          <a:ln>
            <a:noFill/>
          </a:ln>
        </p:spPr>
        <p:txBody>
          <a:bodyPr lIns="0" tIns="0" rIns="0" bIns="0" anchor="ctr"/>
          <a:lstStyle>
            <a:lvl1pPr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defRPr/>
            </a:pPr>
            <a:endParaRPr lang="en-US" altLang="tr-TR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39725" y="1762125"/>
            <a:ext cx="3971925" cy="4683125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6725" y="2394488"/>
            <a:ext cx="1496125" cy="55794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910079" y="3840247"/>
            <a:ext cx="1496125" cy="55794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7031568" y="5301000"/>
            <a:ext cx="1496125" cy="55794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4876800" cy="7381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9707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oL_ppt_pattern1_BG.jpg">
            <a:extLst>
              <a:ext uri="{FF2B5EF4-FFF2-40B4-BE49-F238E27FC236}">
                <a16:creationId xmlns:a16="http://schemas.microsoft.com/office/drawing/2014/main" id="{A75F4EDD-D41A-4D65-8951-520B742FD9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" t="1048" r="787" b="1050"/>
          <a:stretch>
            <a:fillRect/>
          </a:stretch>
        </p:blipFill>
        <p:spPr bwMode="auto">
          <a:xfrm>
            <a:off x="71438" y="71438"/>
            <a:ext cx="9001125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LeedsUniWhite">
            <a:extLst>
              <a:ext uri="{FF2B5EF4-FFF2-40B4-BE49-F238E27FC236}">
                <a16:creationId xmlns:a16="http://schemas.microsoft.com/office/drawing/2014/main" id="{2CF8C2CB-D81B-4E10-8B57-DC757DC539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441325"/>
            <a:ext cx="2274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9">
            <a:extLst>
              <a:ext uri="{FF2B5EF4-FFF2-40B4-BE49-F238E27FC236}">
                <a16:creationId xmlns:a16="http://schemas.microsoft.com/office/drawing/2014/main" id="{9FFD6518-A2FD-4F30-949D-F0A70FE8EE07}"/>
              </a:ext>
            </a:extLst>
          </p:cNvPr>
          <p:cNvSpPr>
            <a:spLocks noChangeShapeType="1"/>
          </p:cNvSpPr>
          <p:nvPr/>
        </p:nvSpPr>
        <p:spPr bwMode="white">
          <a:xfrm>
            <a:off x="201613" y="1341438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9250" y="2565400"/>
            <a:ext cx="7772400" cy="549275"/>
          </a:xfrm>
        </p:spPr>
        <p:txBody>
          <a:bodyPr anchor="t">
            <a:sp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 bwMode="ltGray">
          <a:xfrm>
            <a:off x="352425" y="3990975"/>
            <a:ext cx="5394325" cy="519113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</p:spTree>
    <p:extLst>
      <p:ext uri="{BB962C8B-B14F-4D97-AF65-F5344CB8AC3E}">
        <p14:creationId xmlns:p14="http://schemas.microsoft.com/office/powerpoint/2010/main" val="1164422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104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665288"/>
            <a:ext cx="4138613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65288"/>
            <a:ext cx="4138612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998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903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020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7897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4876800" cy="738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600" y="1665288"/>
            <a:ext cx="4138613" cy="4349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65288"/>
            <a:ext cx="4138612" cy="209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16363"/>
            <a:ext cx="4138612" cy="209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53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227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4876800" cy="738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600" y="1665288"/>
            <a:ext cx="4138613" cy="4349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6613" y="1665288"/>
            <a:ext cx="4138612" cy="434975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74357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4876800" cy="738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5600" y="1665288"/>
            <a:ext cx="8429625" cy="434975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50450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7816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>
            <a:extLst>
              <a:ext uri="{FF2B5EF4-FFF2-40B4-BE49-F238E27FC236}">
                <a16:creationId xmlns:a16="http://schemas.microsoft.com/office/drawing/2014/main" id="{89035DDA-0A86-41E6-82AF-F87E2F8AE398}"/>
              </a:ext>
            </a:extLst>
          </p:cNvPr>
          <p:cNvSpPr>
            <a:spLocks/>
          </p:cNvSpPr>
          <p:nvPr userDrawn="1"/>
        </p:nvSpPr>
        <p:spPr bwMode="auto">
          <a:xfrm>
            <a:off x="4583113" y="1751013"/>
            <a:ext cx="1908175" cy="1908175"/>
          </a:xfrm>
          <a:custGeom>
            <a:avLst/>
            <a:gdLst>
              <a:gd name="T0" fmla="*/ 1428677 w 19679"/>
              <a:gd name="T1" fmla="*/ 1568220 h 19679"/>
              <a:gd name="T2" fmla="*/ 1428677 w 19679"/>
              <a:gd name="T3" fmla="*/ 1568220 h 19679"/>
              <a:gd name="T4" fmla="*/ 1428677 w 19679"/>
              <a:gd name="T5" fmla="*/ 1568220 h 19679"/>
              <a:gd name="T6" fmla="*/ 1428677 w 19679"/>
              <a:gd name="T7" fmla="*/ 1568220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101E36">
              <a:alpha val="81000"/>
            </a:srgbClr>
          </a:solidFill>
          <a:ln>
            <a:noFill/>
          </a:ln>
        </p:spPr>
        <p:txBody>
          <a:bodyPr lIns="0" tIns="0" rIns="0" bIns="0" anchor="ctr"/>
          <a:lstStyle>
            <a:lvl1pPr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defRPr/>
            </a:pPr>
            <a:endParaRPr lang="en-US" altLang="tr-TR" sz="24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FontAwesome" pitchFamily="50" charset="0"/>
            </a:endParaRP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4D32D99E-0C96-4D8C-BA85-E61682BAFF48}"/>
              </a:ext>
            </a:extLst>
          </p:cNvPr>
          <p:cNvSpPr>
            <a:spLocks/>
          </p:cNvSpPr>
          <p:nvPr userDrawn="1"/>
        </p:nvSpPr>
        <p:spPr bwMode="auto">
          <a:xfrm>
            <a:off x="5705475" y="3165475"/>
            <a:ext cx="1906588" cy="1908175"/>
          </a:xfrm>
          <a:custGeom>
            <a:avLst/>
            <a:gdLst>
              <a:gd name="T0" fmla="*/ 1427884 w 19679"/>
              <a:gd name="T1" fmla="*/ 1568220 h 19679"/>
              <a:gd name="T2" fmla="*/ 1427884 w 19679"/>
              <a:gd name="T3" fmla="*/ 1568220 h 19679"/>
              <a:gd name="T4" fmla="*/ 1427884 w 19679"/>
              <a:gd name="T5" fmla="*/ 1568220 h 19679"/>
              <a:gd name="T6" fmla="*/ 1427884 w 19679"/>
              <a:gd name="T7" fmla="*/ 1568220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4F67">
              <a:alpha val="81000"/>
            </a:srgbClr>
          </a:solidFill>
          <a:ln>
            <a:noFill/>
          </a:ln>
        </p:spPr>
        <p:txBody>
          <a:bodyPr lIns="50800" tIns="50800" rIns="50800" bIns="50800" anchor="ctr"/>
          <a:lstStyle>
            <a:lvl1pPr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defRPr/>
            </a:pPr>
            <a:endParaRPr lang="en-US" altLang="tr-TR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682040F8-5590-4AC1-A3B6-D0D7525587EC}"/>
              </a:ext>
            </a:extLst>
          </p:cNvPr>
          <p:cNvSpPr>
            <a:spLocks/>
          </p:cNvSpPr>
          <p:nvPr userDrawn="1"/>
        </p:nvSpPr>
        <p:spPr bwMode="auto">
          <a:xfrm>
            <a:off x="6826250" y="4597400"/>
            <a:ext cx="1906588" cy="1906588"/>
          </a:xfrm>
          <a:custGeom>
            <a:avLst/>
            <a:gdLst>
              <a:gd name="T0" fmla="*/ 1428677 w 19679"/>
              <a:gd name="T1" fmla="*/ 1567349 h 19679"/>
              <a:gd name="T2" fmla="*/ 1428677 w 19679"/>
              <a:gd name="T3" fmla="*/ 1567349 h 19679"/>
              <a:gd name="T4" fmla="*/ 1428677 w 19679"/>
              <a:gd name="T5" fmla="*/ 1567349 h 19679"/>
              <a:gd name="T6" fmla="*/ 1428677 w 19679"/>
              <a:gd name="T7" fmla="*/ 1567349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D8B47E">
              <a:alpha val="81000"/>
            </a:srgbClr>
          </a:solidFill>
          <a:ln>
            <a:noFill/>
          </a:ln>
        </p:spPr>
        <p:txBody>
          <a:bodyPr lIns="0" tIns="0" rIns="0" bIns="0" anchor="ctr"/>
          <a:lstStyle>
            <a:lvl1pPr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defRPr/>
            </a:pPr>
            <a:endParaRPr lang="en-US" altLang="tr-TR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39725" y="1762125"/>
            <a:ext cx="3971925" cy="4683125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6725" y="2394488"/>
            <a:ext cx="1496125" cy="55794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910079" y="3840247"/>
            <a:ext cx="1496125" cy="55794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7031568" y="5301000"/>
            <a:ext cx="1496125" cy="55794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4876800" cy="7381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2992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oL_ppt_BG_blue2.jpg">
            <a:extLst>
              <a:ext uri="{FF2B5EF4-FFF2-40B4-BE49-F238E27FC236}">
                <a16:creationId xmlns:a16="http://schemas.microsoft.com/office/drawing/2014/main" id="{2B0936BC-D716-4675-BEC7-70FBE418E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" t="1048" r="786" b="1053"/>
          <a:stretch>
            <a:fillRect/>
          </a:stretch>
        </p:blipFill>
        <p:spPr bwMode="auto">
          <a:xfrm>
            <a:off x="71438" y="71438"/>
            <a:ext cx="9001125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LeedsUniWhite">
            <a:extLst>
              <a:ext uri="{FF2B5EF4-FFF2-40B4-BE49-F238E27FC236}">
                <a16:creationId xmlns:a16="http://schemas.microsoft.com/office/drawing/2014/main" id="{80EDCDD1-E3D1-4676-B14B-7BD95E4D00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441325"/>
            <a:ext cx="2274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9">
            <a:extLst>
              <a:ext uri="{FF2B5EF4-FFF2-40B4-BE49-F238E27FC236}">
                <a16:creationId xmlns:a16="http://schemas.microsoft.com/office/drawing/2014/main" id="{63520261-9AF7-483F-8EC9-D358C87A3EAD}"/>
              </a:ext>
            </a:extLst>
          </p:cNvPr>
          <p:cNvSpPr>
            <a:spLocks noChangeShapeType="1"/>
          </p:cNvSpPr>
          <p:nvPr/>
        </p:nvSpPr>
        <p:spPr bwMode="white">
          <a:xfrm>
            <a:off x="201613" y="1341438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9250" y="2565400"/>
            <a:ext cx="7772400" cy="549275"/>
          </a:xfrm>
        </p:spPr>
        <p:txBody>
          <a:bodyPr anchor="t">
            <a:sp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 bwMode="ltGray">
          <a:xfrm>
            <a:off x="352425" y="3990975"/>
            <a:ext cx="5394325" cy="519113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</p:spTree>
    <p:extLst>
      <p:ext uri="{BB962C8B-B14F-4D97-AF65-F5344CB8AC3E}">
        <p14:creationId xmlns:p14="http://schemas.microsoft.com/office/powerpoint/2010/main" val="1909875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5047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665288"/>
            <a:ext cx="4138613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65288"/>
            <a:ext cx="4138612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0147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160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9668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4876800" cy="738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600" y="1665288"/>
            <a:ext cx="4138613" cy="4349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65288"/>
            <a:ext cx="4138612" cy="209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16363"/>
            <a:ext cx="4138612" cy="209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52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665288"/>
            <a:ext cx="4138613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65288"/>
            <a:ext cx="4138612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08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4876800" cy="738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600" y="1665288"/>
            <a:ext cx="4138613" cy="4349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6613" y="1665288"/>
            <a:ext cx="4138612" cy="434975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122810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4876800" cy="738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5600" y="1665288"/>
            <a:ext cx="8429625" cy="434975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77099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9881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>
            <a:extLst>
              <a:ext uri="{FF2B5EF4-FFF2-40B4-BE49-F238E27FC236}">
                <a16:creationId xmlns:a16="http://schemas.microsoft.com/office/drawing/2014/main" id="{47FAFF42-08A9-4A18-B376-99789FFD881E}"/>
              </a:ext>
            </a:extLst>
          </p:cNvPr>
          <p:cNvSpPr>
            <a:spLocks/>
          </p:cNvSpPr>
          <p:nvPr userDrawn="1"/>
        </p:nvSpPr>
        <p:spPr bwMode="auto">
          <a:xfrm>
            <a:off x="4583113" y="1751013"/>
            <a:ext cx="1908175" cy="1908175"/>
          </a:xfrm>
          <a:custGeom>
            <a:avLst/>
            <a:gdLst>
              <a:gd name="T0" fmla="*/ 1428677 w 19679"/>
              <a:gd name="T1" fmla="*/ 1568220 h 19679"/>
              <a:gd name="T2" fmla="*/ 1428677 w 19679"/>
              <a:gd name="T3" fmla="*/ 1568220 h 19679"/>
              <a:gd name="T4" fmla="*/ 1428677 w 19679"/>
              <a:gd name="T5" fmla="*/ 1568220 h 19679"/>
              <a:gd name="T6" fmla="*/ 1428677 w 19679"/>
              <a:gd name="T7" fmla="*/ 1568220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4F67">
              <a:alpha val="81000"/>
            </a:srgbClr>
          </a:solidFill>
          <a:ln>
            <a:noFill/>
          </a:ln>
        </p:spPr>
        <p:txBody>
          <a:bodyPr lIns="0" tIns="0" rIns="0" bIns="0" anchor="ctr"/>
          <a:lstStyle>
            <a:lvl1pPr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defRPr/>
            </a:pPr>
            <a:endParaRPr lang="en-US" altLang="tr-TR" sz="24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FontAwesome" pitchFamily="50" charset="0"/>
            </a:endParaRP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4B1208C1-8C12-48D6-9DA5-983F3EA6560A}"/>
              </a:ext>
            </a:extLst>
          </p:cNvPr>
          <p:cNvSpPr>
            <a:spLocks/>
          </p:cNvSpPr>
          <p:nvPr userDrawn="1"/>
        </p:nvSpPr>
        <p:spPr bwMode="auto">
          <a:xfrm>
            <a:off x="5705475" y="3165475"/>
            <a:ext cx="1906588" cy="1908175"/>
          </a:xfrm>
          <a:custGeom>
            <a:avLst/>
            <a:gdLst>
              <a:gd name="T0" fmla="*/ 1427884 w 19679"/>
              <a:gd name="T1" fmla="*/ 1568220 h 19679"/>
              <a:gd name="T2" fmla="*/ 1427884 w 19679"/>
              <a:gd name="T3" fmla="*/ 1568220 h 19679"/>
              <a:gd name="T4" fmla="*/ 1427884 w 19679"/>
              <a:gd name="T5" fmla="*/ 1568220 h 19679"/>
              <a:gd name="T6" fmla="*/ 1427884 w 19679"/>
              <a:gd name="T7" fmla="*/ 1568220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101E36">
              <a:alpha val="81000"/>
            </a:srgbClr>
          </a:solidFill>
          <a:ln>
            <a:noFill/>
          </a:ln>
        </p:spPr>
        <p:txBody>
          <a:bodyPr lIns="50800" tIns="50800" rIns="50800" bIns="50800" anchor="ctr"/>
          <a:lstStyle>
            <a:lvl1pPr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defRPr/>
            </a:pPr>
            <a:endParaRPr lang="en-US" altLang="tr-TR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76427C11-0D17-4EC7-87E9-05B1AB12B502}"/>
              </a:ext>
            </a:extLst>
          </p:cNvPr>
          <p:cNvSpPr>
            <a:spLocks/>
          </p:cNvSpPr>
          <p:nvPr userDrawn="1"/>
        </p:nvSpPr>
        <p:spPr bwMode="auto">
          <a:xfrm>
            <a:off x="6826250" y="4597400"/>
            <a:ext cx="1906588" cy="1906588"/>
          </a:xfrm>
          <a:custGeom>
            <a:avLst/>
            <a:gdLst>
              <a:gd name="T0" fmla="*/ 1428677 w 19679"/>
              <a:gd name="T1" fmla="*/ 1567349 h 19679"/>
              <a:gd name="T2" fmla="*/ 1428677 w 19679"/>
              <a:gd name="T3" fmla="*/ 1567349 h 19679"/>
              <a:gd name="T4" fmla="*/ 1428677 w 19679"/>
              <a:gd name="T5" fmla="*/ 1567349 h 19679"/>
              <a:gd name="T6" fmla="*/ 1428677 w 19679"/>
              <a:gd name="T7" fmla="*/ 1567349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D8B47E">
              <a:alpha val="81000"/>
            </a:srgbClr>
          </a:solidFill>
          <a:ln>
            <a:noFill/>
          </a:ln>
        </p:spPr>
        <p:txBody>
          <a:bodyPr lIns="0" tIns="0" rIns="0" bIns="0" anchor="ctr"/>
          <a:lstStyle>
            <a:lvl1pPr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defRPr/>
            </a:pPr>
            <a:endParaRPr lang="en-US" altLang="tr-TR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39725" y="1762125"/>
            <a:ext cx="3971925" cy="4683125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6725" y="2394488"/>
            <a:ext cx="1496125" cy="55794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910079" y="3840247"/>
            <a:ext cx="1496125" cy="55794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7031568" y="5301000"/>
            <a:ext cx="1496125" cy="55794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4876800" cy="7381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025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65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16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44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4876800" cy="738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600" y="1665288"/>
            <a:ext cx="4138613" cy="4349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65288"/>
            <a:ext cx="4138612" cy="209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16363"/>
            <a:ext cx="4138612" cy="209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5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4876800" cy="738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600" y="1665288"/>
            <a:ext cx="4138613" cy="4349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6613" y="1665288"/>
            <a:ext cx="4138612" cy="434975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1418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4876800" cy="738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5600" y="1665288"/>
            <a:ext cx="8429625" cy="434975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1821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D72B108A-4A9C-449C-9C67-7EEF2829531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76200" y="76200"/>
            <a:ext cx="8991600" cy="1258888"/>
          </a:xfrm>
          <a:prstGeom prst="rect">
            <a:avLst/>
          </a:prstGeom>
          <a:solidFill>
            <a:srgbClr val="004F67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2400">
              <a:solidFill>
                <a:srgbClr val="8D010F"/>
              </a:solidFill>
              <a:latin typeface="Times" panose="02020603050405020304" pitchFamily="18" charset="0"/>
            </a:endParaRPr>
          </a:p>
        </p:txBody>
      </p:sp>
      <p:pic>
        <p:nvPicPr>
          <p:cNvPr id="1027" name="Picture 11" descr="LeedsUniWhite">
            <a:extLst>
              <a:ext uri="{FF2B5EF4-FFF2-40B4-BE49-F238E27FC236}">
                <a16:creationId xmlns:a16="http://schemas.microsoft.com/office/drawing/2014/main" id="{A557EFFF-0360-4B4A-BE9C-97BD106F7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441325"/>
            <a:ext cx="2274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D4CD0226-217C-48CC-8DC5-DC239065B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1665288"/>
            <a:ext cx="8429625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034DF82D-D60F-4927-9F95-C66A2DF38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ltGray">
          <a:xfrm>
            <a:off x="355600" y="422275"/>
            <a:ext cx="4876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30" name="Line 10">
            <a:extLst>
              <a:ext uri="{FF2B5EF4-FFF2-40B4-BE49-F238E27FC236}">
                <a16:creationId xmlns:a16="http://schemas.microsoft.com/office/drawing/2014/main" id="{8AA3D153-9982-4F6A-B18E-213E4CAF3C28}"/>
              </a:ext>
            </a:extLst>
          </p:cNvPr>
          <p:cNvSpPr>
            <a:spLocks noChangeShapeType="1"/>
          </p:cNvSpPr>
          <p:nvPr/>
        </p:nvSpPr>
        <p:spPr bwMode="white">
          <a:xfrm>
            <a:off x="201613" y="1600200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24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  <p:sldLayoutId id="214748435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40000"/>
        </a:spcAft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271463" indent="-269875" algn="l" rtl="0" eaLnBrk="0" fontAlgn="base" hangingPunct="0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542925" indent="-269875" algn="l" rtl="0" eaLnBrk="0" fontAlgn="base" hangingPunct="0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809625" indent="-265113" algn="l" rtl="0" eaLnBrk="0" fontAlgn="base" hangingPunct="0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081088" indent="-269875" algn="l" rtl="0" eaLnBrk="0" fontAlgn="base" hangingPunct="0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538288" indent="-269875" algn="l" rtl="0" eaLnBrk="1" fontAlgn="base" hangingPunct="1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6pPr>
      <a:lvl7pPr marL="1995488" indent="-269875" algn="l" rtl="0" eaLnBrk="1" fontAlgn="base" hangingPunct="1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7pPr>
      <a:lvl8pPr marL="2452688" indent="-269875" algn="l" rtl="0" eaLnBrk="1" fontAlgn="base" hangingPunct="1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8pPr>
      <a:lvl9pPr marL="2909888" indent="-269875" algn="l" rtl="0" eaLnBrk="1" fontAlgn="base" hangingPunct="1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SoL_ppt_pattern1_BG.jpg">
            <a:extLst>
              <a:ext uri="{FF2B5EF4-FFF2-40B4-BE49-F238E27FC236}">
                <a16:creationId xmlns:a16="http://schemas.microsoft.com/office/drawing/2014/main" id="{D5BD22EC-A1F1-4241-A4BE-97E6FF969E2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" t="1048" r="787" b="80582"/>
          <a:stretch>
            <a:fillRect/>
          </a:stretch>
        </p:blipFill>
        <p:spPr bwMode="auto">
          <a:xfrm>
            <a:off x="71438" y="71438"/>
            <a:ext cx="90011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1" descr="LeedsUniWhite">
            <a:extLst>
              <a:ext uri="{FF2B5EF4-FFF2-40B4-BE49-F238E27FC236}">
                <a16:creationId xmlns:a16="http://schemas.microsoft.com/office/drawing/2014/main" id="{35559DE8-6CE3-4EA1-826B-EAA311EF1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441325"/>
            <a:ext cx="2274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>
            <a:extLst>
              <a:ext uri="{FF2B5EF4-FFF2-40B4-BE49-F238E27FC236}">
                <a16:creationId xmlns:a16="http://schemas.microsoft.com/office/drawing/2014/main" id="{62758BD4-D925-475F-A044-9B44AB2A49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1665288"/>
            <a:ext cx="8429625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3F2C555C-B370-4F3A-9DC9-EBFFE4AA9F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ltGray">
          <a:xfrm>
            <a:off x="355600" y="422275"/>
            <a:ext cx="4876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4" name="Line 10">
            <a:extLst>
              <a:ext uri="{FF2B5EF4-FFF2-40B4-BE49-F238E27FC236}">
                <a16:creationId xmlns:a16="http://schemas.microsoft.com/office/drawing/2014/main" id="{74442822-1FD5-4D3B-B2AD-AF0C60459A6A}"/>
              </a:ext>
            </a:extLst>
          </p:cNvPr>
          <p:cNvSpPr>
            <a:spLocks noChangeShapeType="1"/>
          </p:cNvSpPr>
          <p:nvPr/>
        </p:nvSpPr>
        <p:spPr bwMode="white">
          <a:xfrm>
            <a:off x="201613" y="1600200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40000"/>
        </a:spcAft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271463" indent="-269875" algn="l" rtl="0" eaLnBrk="0" fontAlgn="base" hangingPunct="0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542925" indent="-269875" algn="l" rtl="0" eaLnBrk="0" fontAlgn="base" hangingPunct="0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809625" indent="-265113" algn="l" rtl="0" eaLnBrk="0" fontAlgn="base" hangingPunct="0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081088" indent="-269875" algn="l" rtl="0" eaLnBrk="0" fontAlgn="base" hangingPunct="0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538288" indent="-269875" algn="l" rtl="0" eaLnBrk="1" fontAlgn="base" hangingPunct="1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6pPr>
      <a:lvl7pPr marL="1995488" indent="-269875" algn="l" rtl="0" eaLnBrk="1" fontAlgn="base" hangingPunct="1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7pPr>
      <a:lvl8pPr marL="2452688" indent="-269875" algn="l" rtl="0" eaLnBrk="1" fontAlgn="base" hangingPunct="1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8pPr>
      <a:lvl9pPr marL="2909888" indent="-269875" algn="l" rtl="0" eaLnBrk="1" fontAlgn="base" hangingPunct="1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SoL_ppt_BG_blue2.jpg">
            <a:extLst>
              <a:ext uri="{FF2B5EF4-FFF2-40B4-BE49-F238E27FC236}">
                <a16:creationId xmlns:a16="http://schemas.microsoft.com/office/drawing/2014/main" id="{0EE90B4A-5975-4C1B-B958-ADA579E7CEE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" t="1047" r="786" b="80582"/>
          <a:stretch>
            <a:fillRect/>
          </a:stretch>
        </p:blipFill>
        <p:spPr bwMode="auto">
          <a:xfrm>
            <a:off x="71438" y="71438"/>
            <a:ext cx="90011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1" descr="LeedsUniWhite">
            <a:extLst>
              <a:ext uri="{FF2B5EF4-FFF2-40B4-BE49-F238E27FC236}">
                <a16:creationId xmlns:a16="http://schemas.microsoft.com/office/drawing/2014/main" id="{1FB630C8-2EF2-4213-A713-2F945D646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441325"/>
            <a:ext cx="2274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>
            <a:extLst>
              <a:ext uri="{FF2B5EF4-FFF2-40B4-BE49-F238E27FC236}">
                <a16:creationId xmlns:a16="http://schemas.microsoft.com/office/drawing/2014/main" id="{5C7958BE-44A6-40A4-95A2-65A3C228FD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1665288"/>
            <a:ext cx="8429625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3077" name="Rectangle 4">
            <a:extLst>
              <a:ext uri="{FF2B5EF4-FFF2-40B4-BE49-F238E27FC236}">
                <a16:creationId xmlns:a16="http://schemas.microsoft.com/office/drawing/2014/main" id="{26632C7B-9969-4B65-8745-E435D1004F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ltGray">
          <a:xfrm>
            <a:off x="355600" y="422275"/>
            <a:ext cx="4876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078" name="Line 10">
            <a:extLst>
              <a:ext uri="{FF2B5EF4-FFF2-40B4-BE49-F238E27FC236}">
                <a16:creationId xmlns:a16="http://schemas.microsoft.com/office/drawing/2014/main" id="{869057D1-6868-4DA0-914F-2CF1F927F7F8}"/>
              </a:ext>
            </a:extLst>
          </p:cNvPr>
          <p:cNvSpPr>
            <a:spLocks noChangeShapeType="1"/>
          </p:cNvSpPr>
          <p:nvPr/>
        </p:nvSpPr>
        <p:spPr bwMode="white">
          <a:xfrm>
            <a:off x="201613" y="1600200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6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40000"/>
        </a:spcAft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271463" indent="-269875" algn="l" rtl="0" eaLnBrk="0" fontAlgn="base" hangingPunct="0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542925" indent="-269875" algn="l" rtl="0" eaLnBrk="0" fontAlgn="base" hangingPunct="0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809625" indent="-265113" algn="l" rtl="0" eaLnBrk="0" fontAlgn="base" hangingPunct="0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081088" indent="-269875" algn="l" rtl="0" eaLnBrk="0" fontAlgn="base" hangingPunct="0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538288" indent="-269875" algn="l" rtl="0" eaLnBrk="1" fontAlgn="base" hangingPunct="1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6pPr>
      <a:lvl7pPr marL="1995488" indent="-269875" algn="l" rtl="0" eaLnBrk="1" fontAlgn="base" hangingPunct="1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7pPr>
      <a:lvl8pPr marL="2452688" indent="-269875" algn="l" rtl="0" eaLnBrk="1" fontAlgn="base" hangingPunct="1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8pPr>
      <a:lvl9pPr marL="2909888" indent="-269875" algn="l" rtl="0" eaLnBrk="1" fontAlgn="base" hangingPunct="1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7109F85-6A99-4F2C-A826-5E5B3DB7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27499"/>
            <a:ext cx="7772400" cy="2215991"/>
          </a:xfrm>
        </p:spPr>
        <p:txBody>
          <a:bodyPr/>
          <a:lstStyle/>
          <a:p>
            <a:pPr algn="ctr"/>
            <a:r>
              <a:rPr lang="en-GB" altLang="en-US" dirty="0">
                <a:solidFill>
                  <a:srgbClr val="D8B47E"/>
                </a:solidFill>
              </a:rPr>
              <a:t>The CPS &amp; charging decisions: </a:t>
            </a:r>
            <a:br>
              <a:rPr lang="en-GB" altLang="en-US" dirty="0">
                <a:solidFill>
                  <a:srgbClr val="D8B47E"/>
                </a:solidFill>
              </a:rPr>
            </a:br>
            <a:r>
              <a:rPr lang="en-GB" altLang="en-US" dirty="0">
                <a:solidFill>
                  <a:srgbClr val="D8B47E"/>
                </a:solidFill>
              </a:rPr>
              <a:t>A study of disparities by ethnicity, gender &amp; age of suspect </a:t>
            </a:r>
            <a:br>
              <a:rPr lang="en-GB" altLang="en-US" dirty="0">
                <a:solidFill>
                  <a:srgbClr val="D8B47E"/>
                </a:solidFill>
              </a:rPr>
            </a:br>
            <a:endParaRPr lang="en-US" altLang="en-US" dirty="0"/>
          </a:p>
        </p:txBody>
      </p:sp>
      <p:sp>
        <p:nvSpPr>
          <p:cNvPr id="12291" name="Subtitle 2">
            <a:extLst>
              <a:ext uri="{FF2B5EF4-FFF2-40B4-BE49-F238E27FC236}">
                <a16:creationId xmlns:a16="http://schemas.microsoft.com/office/drawing/2014/main" id="{D2EB38EA-5259-410E-8C28-BF30247B4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4591413"/>
            <a:ext cx="6912768" cy="519113"/>
          </a:xfrm>
        </p:spPr>
        <p:txBody>
          <a:bodyPr/>
          <a:lstStyle/>
          <a:p>
            <a:pPr algn="ctr"/>
            <a:r>
              <a:rPr lang="en-US" altLang="en-US" sz="2800" dirty="0"/>
              <a:t>Dr Jose Pina-Sánchez and Dr Sam Lewis</a:t>
            </a:r>
          </a:p>
        </p:txBody>
      </p:sp>
      <p:sp>
        <p:nvSpPr>
          <p:cNvPr id="12292" name="Title 1">
            <a:extLst>
              <a:ext uri="{FF2B5EF4-FFF2-40B4-BE49-F238E27FC236}">
                <a16:creationId xmlns:a16="http://schemas.microsoft.com/office/drawing/2014/main" id="{743104B9-F25C-44DE-AEE2-72B1EA771161}"/>
              </a:ext>
            </a:extLst>
          </p:cNvPr>
          <p:cNvSpPr txBox="1">
            <a:spLocks/>
          </p:cNvSpPr>
          <p:nvPr/>
        </p:nvSpPr>
        <p:spPr bwMode="ltGray">
          <a:xfrm>
            <a:off x="355600" y="422275"/>
            <a:ext cx="4876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Aft>
                <a:spcPct val="400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71463" indent="-269875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542925" indent="-269875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809625" indent="-265113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081088" indent="-269875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538288" indent="-269875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1995488" indent="-269875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452688" indent="-269875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09888" indent="-269875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</a:rPr>
              <a:t>School of Law</a:t>
            </a:r>
            <a:endParaRPr lang="en-GB" altLang="en-US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259B735-7ACD-46AE-A019-21B8AB520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422275"/>
            <a:ext cx="5584825" cy="738188"/>
          </a:xfrm>
        </p:spPr>
        <p:txBody>
          <a:bodyPr/>
          <a:lstStyle/>
          <a:p>
            <a:r>
              <a:rPr lang="en-GB" altLang="en-US" sz="2400"/>
              <a:t>Findings: </a:t>
            </a:r>
            <a:br>
              <a:rPr lang="en-GB" altLang="en-US" sz="2400"/>
            </a:br>
            <a:r>
              <a:rPr lang="en-GB" altLang="en-US" sz="2400"/>
              <a:t>Ethnic Disparities (by offence type)</a:t>
            </a:r>
          </a:p>
        </p:txBody>
      </p:sp>
      <p:sp>
        <p:nvSpPr>
          <p:cNvPr id="16387" name="Content Placeholder 3">
            <a:extLst>
              <a:ext uri="{FF2B5EF4-FFF2-40B4-BE49-F238E27FC236}">
                <a16:creationId xmlns:a16="http://schemas.microsoft.com/office/drawing/2014/main" id="{300F16EE-AC87-44DF-9C89-E6383AD6C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altLang="en-US" sz="1800" dirty="0"/>
              <a:t>After controlling for subject and case characteristics, odds of charge for BAME suspects where 63% higher than for White suspects, </a:t>
            </a:r>
          </a:p>
          <a:p>
            <a:pPr>
              <a:buFontTx/>
              <a:buChar char="•"/>
            </a:pPr>
            <a:r>
              <a:rPr lang="en-GB" altLang="en-US" sz="1800" dirty="0"/>
              <a:t>However, this disparity vary significantly by offence type (* denotes statistically significant ethnic disparities)</a:t>
            </a:r>
          </a:p>
          <a:p>
            <a:pPr>
              <a:buFontTx/>
              <a:buChar char="•"/>
            </a:pPr>
            <a:endParaRPr lang="en-GB" altLang="en-US" sz="20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0493E0C-6CD9-48EE-A32E-51EA4182D92C}"/>
              </a:ext>
            </a:extLst>
          </p:cNvPr>
          <p:cNvGraphicFramePr>
            <a:graphicFrameLocks noGrp="1"/>
          </p:cNvGraphicFramePr>
          <p:nvPr/>
        </p:nvGraphicFramePr>
        <p:xfrm>
          <a:off x="977900" y="3213100"/>
          <a:ext cx="3130550" cy="2489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992">
                  <a:extLst>
                    <a:ext uri="{9D8B030D-6E8A-4147-A177-3AD203B41FA5}">
                      <a16:colId xmlns:a16="http://schemas.microsoft.com/office/drawing/2014/main" val="1789503969"/>
                    </a:ext>
                  </a:extLst>
                </a:gridCol>
                <a:gridCol w="1229558">
                  <a:extLst>
                    <a:ext uri="{9D8B030D-6E8A-4147-A177-3AD203B41FA5}">
                      <a16:colId xmlns:a16="http://schemas.microsoft.com/office/drawing/2014/main" val="3146933785"/>
                    </a:ext>
                  </a:extLst>
                </a:gridCol>
              </a:tblGrid>
              <a:tr h="335295">
                <a:tc>
                  <a:txBody>
                    <a:bodyPr/>
                    <a:lstStyle/>
                    <a:p>
                      <a:r>
                        <a:rPr lang="en-GB" sz="1600" dirty="0"/>
                        <a:t>Offence</a:t>
                      </a:r>
                      <a:r>
                        <a:rPr lang="en-GB" sz="1600" baseline="0" dirty="0"/>
                        <a:t> type</a:t>
                      </a:r>
                      <a:endParaRPr lang="en-GB" sz="1600" dirty="0"/>
                    </a:p>
                  </a:txBody>
                  <a:tcPr marL="91406" marR="91406" marT="45719" marB="4571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Odds ratio</a:t>
                      </a:r>
                    </a:p>
                  </a:txBody>
                  <a:tcPr marL="91406" marR="91406" marT="45719" marB="4571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122241"/>
                  </a:ext>
                </a:extLst>
              </a:tr>
              <a:tr h="370829">
                <a:tc>
                  <a:txBody>
                    <a:bodyPr/>
                    <a:lstStyle/>
                    <a:p>
                      <a:r>
                        <a:rPr lang="en-GB" sz="1600" dirty="0"/>
                        <a:t>Burglary</a:t>
                      </a:r>
                    </a:p>
                  </a:txBody>
                  <a:tcPr marL="91406" marR="91406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2.30*</a:t>
                      </a:r>
                    </a:p>
                  </a:txBody>
                  <a:tcPr marL="91406" marR="91406" marT="45719" marB="45719"/>
                </a:tc>
                <a:extLst>
                  <a:ext uri="{0D108BD9-81ED-4DB2-BD59-A6C34878D82A}">
                    <a16:rowId xmlns:a16="http://schemas.microsoft.com/office/drawing/2014/main" val="3120297593"/>
                  </a:ext>
                </a:extLst>
              </a:tr>
              <a:tr h="370829">
                <a:tc>
                  <a:txBody>
                    <a:bodyPr/>
                    <a:lstStyle/>
                    <a:p>
                      <a:r>
                        <a:rPr lang="en-GB" sz="1600" dirty="0"/>
                        <a:t>Against</a:t>
                      </a:r>
                      <a:r>
                        <a:rPr lang="en-GB" sz="1600" baseline="0" dirty="0"/>
                        <a:t> the person</a:t>
                      </a:r>
                      <a:endParaRPr lang="en-GB" sz="1600" dirty="0"/>
                    </a:p>
                  </a:txBody>
                  <a:tcPr marL="91406" marR="91406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2.25*</a:t>
                      </a:r>
                    </a:p>
                  </a:txBody>
                  <a:tcPr marL="91406" marR="91406" marT="45719" marB="45719"/>
                </a:tc>
                <a:extLst>
                  <a:ext uri="{0D108BD9-81ED-4DB2-BD59-A6C34878D82A}">
                    <a16:rowId xmlns:a16="http://schemas.microsoft.com/office/drawing/2014/main" val="2434328770"/>
                  </a:ext>
                </a:extLst>
              </a:tr>
              <a:tr h="335295">
                <a:tc>
                  <a:txBody>
                    <a:bodyPr/>
                    <a:lstStyle/>
                    <a:p>
                      <a:r>
                        <a:rPr lang="en-GB" sz="1600" dirty="0"/>
                        <a:t>Homicide</a:t>
                      </a:r>
                    </a:p>
                  </a:txBody>
                  <a:tcPr marL="91406" marR="91406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2.12*</a:t>
                      </a:r>
                    </a:p>
                  </a:txBody>
                  <a:tcPr marL="91406" marR="91406" marT="45719" marB="45719"/>
                </a:tc>
                <a:extLst>
                  <a:ext uri="{0D108BD9-81ED-4DB2-BD59-A6C34878D82A}">
                    <a16:rowId xmlns:a16="http://schemas.microsoft.com/office/drawing/2014/main" val="4164490232"/>
                  </a:ext>
                </a:extLst>
              </a:tr>
              <a:tr h="335295">
                <a:tc>
                  <a:txBody>
                    <a:bodyPr/>
                    <a:lstStyle/>
                    <a:p>
                      <a:r>
                        <a:rPr lang="en-GB" sz="1600" dirty="0"/>
                        <a:t>Drugs</a:t>
                      </a:r>
                    </a:p>
                  </a:txBody>
                  <a:tcPr marL="91406" marR="91406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1.85*</a:t>
                      </a:r>
                    </a:p>
                  </a:txBody>
                  <a:tcPr marL="91406" marR="91406" marT="45719" marB="45719"/>
                </a:tc>
                <a:extLst>
                  <a:ext uri="{0D108BD9-81ED-4DB2-BD59-A6C34878D82A}">
                    <a16:rowId xmlns:a16="http://schemas.microsoft.com/office/drawing/2014/main" val="1245591921"/>
                  </a:ext>
                </a:extLst>
              </a:tr>
              <a:tr h="370829">
                <a:tc>
                  <a:txBody>
                    <a:bodyPr/>
                    <a:lstStyle/>
                    <a:p>
                      <a:r>
                        <a:rPr lang="en-GB" sz="1600" dirty="0"/>
                        <a:t>Criminal damage</a:t>
                      </a:r>
                    </a:p>
                  </a:txBody>
                  <a:tcPr marL="91406" marR="91406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1.80*</a:t>
                      </a:r>
                    </a:p>
                  </a:txBody>
                  <a:tcPr marL="91406" marR="91406" marT="45719" marB="45719"/>
                </a:tc>
                <a:extLst>
                  <a:ext uri="{0D108BD9-81ED-4DB2-BD59-A6C34878D82A}">
                    <a16:rowId xmlns:a16="http://schemas.microsoft.com/office/drawing/2014/main" val="3209367955"/>
                  </a:ext>
                </a:extLst>
              </a:tr>
              <a:tr h="370829">
                <a:tc>
                  <a:txBody>
                    <a:bodyPr/>
                    <a:lstStyle/>
                    <a:p>
                      <a:r>
                        <a:rPr lang="en-GB" sz="1600" dirty="0"/>
                        <a:t>Undefined</a:t>
                      </a:r>
                    </a:p>
                  </a:txBody>
                  <a:tcPr marL="91406" marR="91406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1.54*</a:t>
                      </a:r>
                    </a:p>
                  </a:txBody>
                  <a:tcPr marL="91406" marR="91406" marT="45719" marB="45719"/>
                </a:tc>
                <a:extLst>
                  <a:ext uri="{0D108BD9-81ED-4DB2-BD59-A6C34878D82A}">
                    <a16:rowId xmlns:a16="http://schemas.microsoft.com/office/drawing/2014/main" val="52943516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5CE423-173C-4AA9-A67E-AF89849D97BA}"/>
              </a:ext>
            </a:extLst>
          </p:cNvPr>
          <p:cNvGraphicFramePr>
            <a:graphicFrameLocks noGrp="1"/>
          </p:cNvGraphicFramePr>
          <p:nvPr/>
        </p:nvGraphicFramePr>
        <p:xfrm>
          <a:off x="4854575" y="3213100"/>
          <a:ext cx="3173413" cy="2789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309">
                  <a:extLst>
                    <a:ext uri="{9D8B030D-6E8A-4147-A177-3AD203B41FA5}">
                      <a16:colId xmlns:a16="http://schemas.microsoft.com/office/drawing/2014/main" val="1789503969"/>
                    </a:ext>
                  </a:extLst>
                </a:gridCol>
                <a:gridCol w="1272104">
                  <a:extLst>
                    <a:ext uri="{9D8B030D-6E8A-4147-A177-3AD203B41FA5}">
                      <a16:colId xmlns:a16="http://schemas.microsoft.com/office/drawing/2014/main" val="3146933785"/>
                    </a:ext>
                  </a:extLst>
                </a:gridCol>
              </a:tblGrid>
              <a:tr h="335328">
                <a:tc>
                  <a:txBody>
                    <a:bodyPr/>
                    <a:lstStyle/>
                    <a:p>
                      <a:r>
                        <a:rPr lang="en-GB" sz="1600" dirty="0"/>
                        <a:t>Offence</a:t>
                      </a:r>
                      <a:r>
                        <a:rPr lang="en-GB" sz="1600" baseline="0" dirty="0"/>
                        <a:t> type</a:t>
                      </a:r>
                      <a:endParaRPr lang="en-GB" sz="1600" dirty="0"/>
                    </a:p>
                  </a:txBody>
                  <a:tcPr marL="91422" marR="91422" marT="45724" marB="4572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Odds ratio</a:t>
                      </a:r>
                    </a:p>
                  </a:txBody>
                  <a:tcPr marL="91422" marR="91422" marT="45724" marB="4572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122241"/>
                  </a:ext>
                </a:extLst>
              </a:tr>
              <a:tr h="370866">
                <a:tc>
                  <a:txBody>
                    <a:bodyPr/>
                    <a:lstStyle/>
                    <a:p>
                      <a:r>
                        <a:rPr lang="en-GB" sz="1600" dirty="0"/>
                        <a:t>Fraud &amp;</a:t>
                      </a:r>
                      <a:r>
                        <a:rPr lang="en-GB" sz="1600" baseline="0" dirty="0"/>
                        <a:t> forgery</a:t>
                      </a:r>
                      <a:endParaRPr lang="en-GB" sz="1600" dirty="0"/>
                    </a:p>
                  </a:txBody>
                  <a:tcPr marL="91422" marR="9142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1.30*</a:t>
                      </a:r>
                    </a:p>
                  </a:txBody>
                  <a:tcPr marL="91422" marR="91422" marT="45724" marB="45724"/>
                </a:tc>
                <a:extLst>
                  <a:ext uri="{0D108BD9-81ED-4DB2-BD59-A6C34878D82A}">
                    <a16:rowId xmlns:a16="http://schemas.microsoft.com/office/drawing/2014/main" val="3120297593"/>
                  </a:ext>
                </a:extLst>
              </a:tr>
              <a:tr h="370866">
                <a:tc>
                  <a:txBody>
                    <a:bodyPr/>
                    <a:lstStyle/>
                    <a:p>
                      <a:r>
                        <a:rPr lang="en-GB" sz="1600" dirty="0"/>
                        <a:t>Theft &amp; handling</a:t>
                      </a:r>
                    </a:p>
                  </a:txBody>
                  <a:tcPr marL="91422" marR="9142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1.27*</a:t>
                      </a:r>
                    </a:p>
                  </a:txBody>
                  <a:tcPr marL="91422" marR="91422" marT="45724" marB="45724"/>
                </a:tc>
                <a:extLst>
                  <a:ext uri="{0D108BD9-81ED-4DB2-BD59-A6C34878D82A}">
                    <a16:rowId xmlns:a16="http://schemas.microsoft.com/office/drawing/2014/main" val="2434328770"/>
                  </a:ext>
                </a:extLst>
              </a:tr>
              <a:tr h="335328">
                <a:tc>
                  <a:txBody>
                    <a:bodyPr/>
                    <a:lstStyle/>
                    <a:p>
                      <a:r>
                        <a:rPr lang="en-GB" sz="1600" dirty="0"/>
                        <a:t>Other</a:t>
                      </a:r>
                    </a:p>
                  </a:txBody>
                  <a:tcPr marL="91422" marR="9142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1.20</a:t>
                      </a:r>
                    </a:p>
                  </a:txBody>
                  <a:tcPr marL="91422" marR="91422" marT="45724" marB="45724"/>
                </a:tc>
                <a:extLst>
                  <a:ext uri="{0D108BD9-81ED-4DB2-BD59-A6C34878D82A}">
                    <a16:rowId xmlns:a16="http://schemas.microsoft.com/office/drawing/2014/main" val="4164490232"/>
                  </a:ext>
                </a:extLst>
              </a:tr>
              <a:tr h="335328">
                <a:tc>
                  <a:txBody>
                    <a:bodyPr/>
                    <a:lstStyle/>
                    <a:p>
                      <a:r>
                        <a:rPr lang="en-GB" sz="1600" dirty="0"/>
                        <a:t>Motoring</a:t>
                      </a:r>
                    </a:p>
                  </a:txBody>
                  <a:tcPr marL="91422" marR="9142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1.16</a:t>
                      </a:r>
                    </a:p>
                  </a:txBody>
                  <a:tcPr marL="91422" marR="91422" marT="45724" marB="45724"/>
                </a:tc>
                <a:extLst>
                  <a:ext uri="{0D108BD9-81ED-4DB2-BD59-A6C34878D82A}">
                    <a16:rowId xmlns:a16="http://schemas.microsoft.com/office/drawing/2014/main" val="1245591921"/>
                  </a:ext>
                </a:extLst>
              </a:tr>
              <a:tr h="370866">
                <a:tc>
                  <a:txBody>
                    <a:bodyPr/>
                    <a:lstStyle/>
                    <a:p>
                      <a:r>
                        <a:rPr lang="en-GB" sz="1600" dirty="0"/>
                        <a:t>Public order</a:t>
                      </a:r>
                    </a:p>
                  </a:txBody>
                  <a:tcPr marL="91422" marR="9142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1.15</a:t>
                      </a:r>
                    </a:p>
                  </a:txBody>
                  <a:tcPr marL="91422" marR="91422" marT="45724" marB="45724"/>
                </a:tc>
                <a:extLst>
                  <a:ext uri="{0D108BD9-81ED-4DB2-BD59-A6C34878D82A}">
                    <a16:rowId xmlns:a16="http://schemas.microsoft.com/office/drawing/2014/main" val="3209367955"/>
                  </a:ext>
                </a:extLst>
              </a:tr>
              <a:tr h="335328">
                <a:tc>
                  <a:txBody>
                    <a:bodyPr/>
                    <a:lstStyle/>
                    <a:p>
                      <a:r>
                        <a:rPr lang="en-GB" sz="1600" dirty="0"/>
                        <a:t>Sex</a:t>
                      </a:r>
                    </a:p>
                  </a:txBody>
                  <a:tcPr marL="91422" marR="9142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1.11</a:t>
                      </a:r>
                    </a:p>
                  </a:txBody>
                  <a:tcPr marL="91422" marR="91422" marT="45724" marB="45724"/>
                </a:tc>
                <a:extLst>
                  <a:ext uri="{0D108BD9-81ED-4DB2-BD59-A6C34878D82A}">
                    <a16:rowId xmlns:a16="http://schemas.microsoft.com/office/drawing/2014/main" val="529435161"/>
                  </a:ext>
                </a:extLst>
              </a:tr>
              <a:tr h="335328">
                <a:tc>
                  <a:txBody>
                    <a:bodyPr/>
                    <a:lstStyle/>
                    <a:p>
                      <a:r>
                        <a:rPr lang="en-GB" sz="1600" dirty="0"/>
                        <a:t>Robbery</a:t>
                      </a:r>
                    </a:p>
                  </a:txBody>
                  <a:tcPr marL="91422" marR="9142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1.11</a:t>
                      </a:r>
                    </a:p>
                  </a:txBody>
                  <a:tcPr marL="91422" marR="91422" marT="45724" marB="45724"/>
                </a:tc>
                <a:extLst>
                  <a:ext uri="{0D108BD9-81ED-4DB2-BD59-A6C34878D82A}">
                    <a16:rowId xmlns:a16="http://schemas.microsoft.com/office/drawing/2014/main" val="25010353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21D2A3D-5EC1-450A-B64B-819876322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422275"/>
            <a:ext cx="5153025" cy="738188"/>
          </a:xfrm>
        </p:spPr>
        <p:txBody>
          <a:bodyPr/>
          <a:lstStyle/>
          <a:p>
            <a:r>
              <a:rPr lang="en-GB" altLang="en-US" sz="2400"/>
              <a:t>Findings: </a:t>
            </a:r>
            <a:br>
              <a:rPr lang="en-GB" altLang="en-US" sz="2400"/>
            </a:br>
            <a:r>
              <a:rPr lang="en-GB" altLang="en-US" sz="2400"/>
              <a:t>Ethnic Disparities (by CPS area)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A69DA041-DD03-416C-A3A1-3FF7D80C4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Differences in unadjusted charge rates for White and BAME suspects across CPS areas </a:t>
            </a:r>
          </a:p>
          <a:p>
            <a:pPr algn="ctr"/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BF452A-0743-4230-9051-4A266D68F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843" y="2204864"/>
            <a:ext cx="6829703" cy="2890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3436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B04CB59-16FF-4E1D-B3AF-01D5ACB11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422275"/>
            <a:ext cx="5153025" cy="738188"/>
          </a:xfrm>
        </p:spPr>
        <p:txBody>
          <a:bodyPr/>
          <a:lstStyle/>
          <a:p>
            <a:r>
              <a:rPr lang="en-GB" altLang="en-US" sz="2400"/>
              <a:t>Findings: </a:t>
            </a:r>
            <a:br>
              <a:rPr lang="en-GB" altLang="en-US" sz="2400"/>
            </a:br>
            <a:r>
              <a:rPr lang="en-GB" altLang="en-US" sz="2400"/>
              <a:t>Ethnic Disparities (by CPS area)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8AF22BAE-E09A-42C3-BBB4-70C77A2CF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altLang="en-US" sz="1800" dirty="0"/>
              <a:t>After controlling for subject and case characteristics, ethnic disparities remain significant across most CPS areas, but their prevalence is highly variable</a:t>
            </a:r>
          </a:p>
          <a:p>
            <a:endParaRPr lang="en-US" alt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F4F729-C069-4507-9B09-35844B2423B8}"/>
              </a:ext>
            </a:extLst>
          </p:cNvPr>
          <p:cNvGraphicFramePr>
            <a:graphicFrameLocks noGrp="1"/>
          </p:cNvGraphicFramePr>
          <p:nvPr/>
        </p:nvGraphicFramePr>
        <p:xfrm>
          <a:off x="4784725" y="2565400"/>
          <a:ext cx="3605213" cy="3327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936">
                  <a:extLst>
                    <a:ext uri="{9D8B030D-6E8A-4147-A177-3AD203B41FA5}">
                      <a16:colId xmlns:a16="http://schemas.microsoft.com/office/drawing/2014/main" val="1789503969"/>
                    </a:ext>
                  </a:extLst>
                </a:gridCol>
                <a:gridCol w="1227277">
                  <a:extLst>
                    <a:ext uri="{9D8B030D-6E8A-4147-A177-3AD203B41FA5}">
                      <a16:colId xmlns:a16="http://schemas.microsoft.com/office/drawing/2014/main" val="3146933785"/>
                    </a:ext>
                  </a:extLst>
                </a:gridCol>
              </a:tblGrid>
              <a:tr h="372184">
                <a:tc>
                  <a:txBody>
                    <a:bodyPr/>
                    <a:lstStyle/>
                    <a:p>
                      <a:r>
                        <a:rPr lang="en-GB" sz="1600" dirty="0"/>
                        <a:t>CPS area</a:t>
                      </a:r>
                    </a:p>
                  </a:txBody>
                  <a:tcPr marL="91428" marR="91428" marT="45699" marB="4569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Odds ratio</a:t>
                      </a:r>
                    </a:p>
                  </a:txBody>
                  <a:tcPr marL="91428" marR="91428" marT="45699" marB="4569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122241"/>
                  </a:ext>
                </a:extLst>
              </a:tr>
              <a:tr h="3706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North West</a:t>
                      </a:r>
                    </a:p>
                  </a:txBody>
                  <a:tcPr marL="91428" marR="91428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1.59*</a:t>
                      </a:r>
                    </a:p>
                  </a:txBody>
                  <a:tcPr marL="91428" marR="91428" marT="45699" marB="45699"/>
                </a:tc>
                <a:extLst>
                  <a:ext uri="{0D108BD9-81ED-4DB2-BD59-A6C34878D82A}">
                    <a16:rowId xmlns:a16="http://schemas.microsoft.com/office/drawing/2014/main" val="3120297593"/>
                  </a:ext>
                </a:extLst>
              </a:tr>
              <a:tr h="370671">
                <a:tc>
                  <a:txBody>
                    <a:bodyPr/>
                    <a:lstStyle/>
                    <a:p>
                      <a:r>
                        <a:rPr lang="en-GB" sz="1600" dirty="0"/>
                        <a:t>South East</a:t>
                      </a:r>
                    </a:p>
                  </a:txBody>
                  <a:tcPr marL="91428" marR="91428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1.57*</a:t>
                      </a:r>
                    </a:p>
                  </a:txBody>
                  <a:tcPr marL="91428" marR="91428" marT="45699" marB="45699"/>
                </a:tc>
                <a:extLst>
                  <a:ext uri="{0D108BD9-81ED-4DB2-BD59-A6C34878D82A}">
                    <a16:rowId xmlns:a16="http://schemas.microsoft.com/office/drawing/2014/main" val="2434328770"/>
                  </a:ext>
                </a:extLst>
              </a:tr>
              <a:tr h="370671">
                <a:tc>
                  <a:txBody>
                    <a:bodyPr/>
                    <a:lstStyle/>
                    <a:p>
                      <a:r>
                        <a:rPr lang="en-GB" sz="1600" dirty="0"/>
                        <a:t>North East</a:t>
                      </a:r>
                    </a:p>
                  </a:txBody>
                  <a:tcPr marL="91428" marR="91428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1.55*</a:t>
                      </a:r>
                    </a:p>
                  </a:txBody>
                  <a:tcPr marL="91428" marR="91428" marT="45699" marB="45699"/>
                </a:tc>
                <a:extLst>
                  <a:ext uri="{0D108BD9-81ED-4DB2-BD59-A6C34878D82A}">
                    <a16:rowId xmlns:a16="http://schemas.microsoft.com/office/drawing/2014/main" val="4164490232"/>
                  </a:ext>
                </a:extLst>
              </a:tr>
              <a:tr h="370671">
                <a:tc>
                  <a:txBody>
                    <a:bodyPr/>
                    <a:lstStyle/>
                    <a:p>
                      <a:r>
                        <a:rPr lang="en-GB" sz="1600" dirty="0"/>
                        <a:t>London South</a:t>
                      </a:r>
                    </a:p>
                  </a:txBody>
                  <a:tcPr marL="91428" marR="91428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1.46*</a:t>
                      </a:r>
                    </a:p>
                  </a:txBody>
                  <a:tcPr marL="91428" marR="91428" marT="45699" marB="45699"/>
                </a:tc>
                <a:extLst>
                  <a:ext uri="{0D108BD9-81ED-4DB2-BD59-A6C34878D82A}">
                    <a16:rowId xmlns:a16="http://schemas.microsoft.com/office/drawing/2014/main" val="3209367955"/>
                  </a:ext>
                </a:extLst>
              </a:tr>
              <a:tr h="370671">
                <a:tc>
                  <a:txBody>
                    <a:bodyPr/>
                    <a:lstStyle/>
                    <a:p>
                      <a:r>
                        <a:rPr lang="en-GB" sz="1600" dirty="0"/>
                        <a:t>Yorkshire &amp; Humberside</a:t>
                      </a:r>
                    </a:p>
                  </a:txBody>
                  <a:tcPr marL="91428" marR="91428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1.44*</a:t>
                      </a:r>
                    </a:p>
                  </a:txBody>
                  <a:tcPr marL="91428" marR="91428" marT="45699" marB="45699"/>
                </a:tc>
                <a:extLst>
                  <a:ext uri="{0D108BD9-81ED-4DB2-BD59-A6C34878D82A}">
                    <a16:rowId xmlns:a16="http://schemas.microsoft.com/office/drawing/2014/main" val="529435161"/>
                  </a:ext>
                </a:extLst>
              </a:tr>
              <a:tr h="370671">
                <a:tc>
                  <a:txBody>
                    <a:bodyPr/>
                    <a:lstStyle/>
                    <a:p>
                      <a:r>
                        <a:rPr lang="en-GB" sz="1600" dirty="0"/>
                        <a:t>West Midlands</a:t>
                      </a:r>
                    </a:p>
                  </a:txBody>
                  <a:tcPr marL="91428" marR="91428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1.43*</a:t>
                      </a:r>
                    </a:p>
                  </a:txBody>
                  <a:tcPr marL="91428" marR="91428" marT="45699" marB="45699"/>
                </a:tc>
                <a:extLst>
                  <a:ext uri="{0D108BD9-81ED-4DB2-BD59-A6C34878D82A}">
                    <a16:rowId xmlns:a16="http://schemas.microsoft.com/office/drawing/2014/main" val="12602679"/>
                  </a:ext>
                </a:extLst>
              </a:tr>
              <a:tr h="365594">
                <a:tc>
                  <a:txBody>
                    <a:bodyPr/>
                    <a:lstStyle/>
                    <a:p>
                      <a:r>
                        <a:rPr lang="en-GB" sz="1600" dirty="0"/>
                        <a:t>Sensitive</a:t>
                      </a:r>
                    </a:p>
                  </a:txBody>
                  <a:tcPr marL="91428" marR="91428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1.37</a:t>
                      </a:r>
                    </a:p>
                  </a:txBody>
                  <a:tcPr marL="91428" marR="91428" marT="45699" marB="45699"/>
                </a:tc>
                <a:extLst>
                  <a:ext uri="{0D108BD9-81ED-4DB2-BD59-A6C34878D82A}">
                    <a16:rowId xmlns:a16="http://schemas.microsoft.com/office/drawing/2014/main" val="3310788626"/>
                  </a:ext>
                </a:extLst>
              </a:tr>
              <a:tr h="365594">
                <a:tc>
                  <a:txBody>
                    <a:bodyPr/>
                    <a:lstStyle/>
                    <a:p>
                      <a:r>
                        <a:rPr lang="en-GB" sz="1600" dirty="0"/>
                        <a:t>London North</a:t>
                      </a:r>
                    </a:p>
                  </a:txBody>
                  <a:tcPr marL="91428" marR="91428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1.23*</a:t>
                      </a:r>
                    </a:p>
                  </a:txBody>
                  <a:tcPr marL="91428" marR="91428" marT="45699" marB="45699"/>
                </a:tc>
                <a:extLst>
                  <a:ext uri="{0D108BD9-81ED-4DB2-BD59-A6C34878D82A}">
                    <a16:rowId xmlns:a16="http://schemas.microsoft.com/office/drawing/2014/main" val="205304157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241FD1A-1053-4A2C-A3FA-2CAE25AFF880}"/>
              </a:ext>
            </a:extLst>
          </p:cNvPr>
          <p:cNvGraphicFramePr>
            <a:graphicFrameLocks noGrp="1"/>
          </p:cNvGraphicFramePr>
          <p:nvPr/>
        </p:nvGraphicFramePr>
        <p:xfrm>
          <a:off x="885825" y="2565400"/>
          <a:ext cx="3560763" cy="3327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070">
                  <a:extLst>
                    <a:ext uri="{9D8B030D-6E8A-4147-A177-3AD203B41FA5}">
                      <a16:colId xmlns:a16="http://schemas.microsoft.com/office/drawing/2014/main" val="1789503969"/>
                    </a:ext>
                  </a:extLst>
                </a:gridCol>
                <a:gridCol w="1202693">
                  <a:extLst>
                    <a:ext uri="{9D8B030D-6E8A-4147-A177-3AD203B41FA5}">
                      <a16:colId xmlns:a16="http://schemas.microsoft.com/office/drawing/2014/main" val="3146933785"/>
                    </a:ext>
                  </a:extLst>
                </a:gridCol>
              </a:tblGrid>
              <a:tr h="372184">
                <a:tc>
                  <a:txBody>
                    <a:bodyPr/>
                    <a:lstStyle/>
                    <a:p>
                      <a:r>
                        <a:rPr lang="en-GB" sz="1600" dirty="0"/>
                        <a:t>CPS area</a:t>
                      </a:r>
                    </a:p>
                  </a:txBody>
                  <a:tcPr marL="91407" marR="91407" marT="45699" marB="4569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Odds ratio</a:t>
                      </a:r>
                    </a:p>
                  </a:txBody>
                  <a:tcPr marL="91407" marR="91407" marT="45699" marB="4569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122241"/>
                  </a:ext>
                </a:extLst>
              </a:tr>
              <a:tr h="370671">
                <a:tc>
                  <a:txBody>
                    <a:bodyPr/>
                    <a:lstStyle/>
                    <a:p>
                      <a:r>
                        <a:rPr lang="en-GB" sz="1600" dirty="0"/>
                        <a:t>South West</a:t>
                      </a:r>
                    </a:p>
                  </a:txBody>
                  <a:tcPr marL="91407" marR="9140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2.91*</a:t>
                      </a:r>
                    </a:p>
                  </a:txBody>
                  <a:tcPr marL="91407" marR="91407" marT="45699" marB="45699"/>
                </a:tc>
                <a:extLst>
                  <a:ext uri="{0D108BD9-81ED-4DB2-BD59-A6C34878D82A}">
                    <a16:rowId xmlns:a16="http://schemas.microsoft.com/office/drawing/2014/main" val="3120297593"/>
                  </a:ext>
                </a:extLst>
              </a:tr>
              <a:tr h="370671">
                <a:tc>
                  <a:txBody>
                    <a:bodyPr/>
                    <a:lstStyle/>
                    <a:p>
                      <a:r>
                        <a:rPr lang="en-GB" sz="1600" dirty="0"/>
                        <a:t>Thames &amp; Chiltern</a:t>
                      </a:r>
                    </a:p>
                  </a:txBody>
                  <a:tcPr marL="91407" marR="9140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2.77*</a:t>
                      </a:r>
                    </a:p>
                  </a:txBody>
                  <a:tcPr marL="91407" marR="91407" marT="45699" marB="45699"/>
                </a:tc>
                <a:extLst>
                  <a:ext uri="{0D108BD9-81ED-4DB2-BD59-A6C34878D82A}">
                    <a16:rowId xmlns:a16="http://schemas.microsoft.com/office/drawing/2014/main" val="2434328770"/>
                  </a:ext>
                </a:extLst>
              </a:tr>
              <a:tr h="370671">
                <a:tc>
                  <a:txBody>
                    <a:bodyPr/>
                    <a:lstStyle/>
                    <a:p>
                      <a:r>
                        <a:rPr lang="en-GB" sz="1600" dirty="0"/>
                        <a:t>East Midlands</a:t>
                      </a:r>
                    </a:p>
                  </a:txBody>
                  <a:tcPr marL="91407" marR="9140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2.67*</a:t>
                      </a:r>
                    </a:p>
                  </a:txBody>
                  <a:tcPr marL="91407" marR="91407" marT="45699" marB="45699"/>
                </a:tc>
                <a:extLst>
                  <a:ext uri="{0D108BD9-81ED-4DB2-BD59-A6C34878D82A}">
                    <a16:rowId xmlns:a16="http://schemas.microsoft.com/office/drawing/2014/main" val="4164490232"/>
                  </a:ext>
                </a:extLst>
              </a:tr>
              <a:tr h="370671">
                <a:tc>
                  <a:txBody>
                    <a:bodyPr/>
                    <a:lstStyle/>
                    <a:p>
                      <a:r>
                        <a:rPr lang="en-GB" sz="1600" dirty="0"/>
                        <a:t>Wessex</a:t>
                      </a:r>
                    </a:p>
                  </a:txBody>
                  <a:tcPr marL="91407" marR="9140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2.48*</a:t>
                      </a:r>
                    </a:p>
                  </a:txBody>
                  <a:tcPr marL="91407" marR="91407" marT="45699" marB="45699"/>
                </a:tc>
                <a:extLst>
                  <a:ext uri="{0D108BD9-81ED-4DB2-BD59-A6C34878D82A}">
                    <a16:rowId xmlns:a16="http://schemas.microsoft.com/office/drawing/2014/main" val="3209367955"/>
                  </a:ext>
                </a:extLst>
              </a:tr>
              <a:tr h="370671">
                <a:tc>
                  <a:txBody>
                    <a:bodyPr/>
                    <a:lstStyle/>
                    <a:p>
                      <a:r>
                        <a:rPr lang="en-GB" sz="1600" dirty="0"/>
                        <a:t>CPSD</a:t>
                      </a:r>
                    </a:p>
                  </a:txBody>
                  <a:tcPr marL="91407" marR="9140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2.39*</a:t>
                      </a:r>
                    </a:p>
                  </a:txBody>
                  <a:tcPr marL="91407" marR="91407" marT="45699" marB="45699"/>
                </a:tc>
                <a:extLst>
                  <a:ext uri="{0D108BD9-81ED-4DB2-BD59-A6C34878D82A}">
                    <a16:rowId xmlns:a16="http://schemas.microsoft.com/office/drawing/2014/main" val="529435161"/>
                  </a:ext>
                </a:extLst>
              </a:tr>
              <a:tr h="370671">
                <a:tc>
                  <a:txBody>
                    <a:bodyPr/>
                    <a:lstStyle/>
                    <a:p>
                      <a:r>
                        <a:rPr lang="en-GB" sz="1600" dirty="0"/>
                        <a:t>Eastern</a:t>
                      </a:r>
                    </a:p>
                  </a:txBody>
                  <a:tcPr marL="91407" marR="9140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2.20*</a:t>
                      </a:r>
                    </a:p>
                  </a:txBody>
                  <a:tcPr marL="91407" marR="91407" marT="45699" marB="45699"/>
                </a:tc>
                <a:extLst>
                  <a:ext uri="{0D108BD9-81ED-4DB2-BD59-A6C34878D82A}">
                    <a16:rowId xmlns:a16="http://schemas.microsoft.com/office/drawing/2014/main" val="12602679"/>
                  </a:ext>
                </a:extLst>
              </a:tr>
              <a:tr h="365594">
                <a:tc>
                  <a:txBody>
                    <a:bodyPr/>
                    <a:lstStyle/>
                    <a:p>
                      <a:r>
                        <a:rPr lang="en-GB" sz="1600" dirty="0"/>
                        <a:t>Merseyside</a:t>
                      </a:r>
                      <a:r>
                        <a:rPr lang="en-GB" sz="1600" baseline="0" dirty="0"/>
                        <a:t> &amp; Cheshire</a:t>
                      </a:r>
                      <a:endParaRPr lang="en-GB" sz="1600" dirty="0"/>
                    </a:p>
                  </a:txBody>
                  <a:tcPr marL="91407" marR="9140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2.00*</a:t>
                      </a:r>
                    </a:p>
                  </a:txBody>
                  <a:tcPr marL="91407" marR="91407" marT="45699" marB="45699"/>
                </a:tc>
                <a:extLst>
                  <a:ext uri="{0D108BD9-81ED-4DB2-BD59-A6C34878D82A}">
                    <a16:rowId xmlns:a16="http://schemas.microsoft.com/office/drawing/2014/main" val="3310788626"/>
                  </a:ext>
                </a:extLst>
              </a:tr>
              <a:tr h="365594">
                <a:tc>
                  <a:txBody>
                    <a:bodyPr/>
                    <a:lstStyle/>
                    <a:p>
                      <a:r>
                        <a:rPr lang="en-GB" sz="1600" dirty="0" err="1"/>
                        <a:t>Cymru</a:t>
                      </a:r>
                      <a:r>
                        <a:rPr lang="en-GB" sz="1600" baseline="0" dirty="0"/>
                        <a:t> / Wales</a:t>
                      </a:r>
                      <a:endParaRPr lang="en-GB" sz="1600" dirty="0"/>
                    </a:p>
                  </a:txBody>
                  <a:tcPr marL="91407" marR="9140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1.90*</a:t>
                      </a:r>
                    </a:p>
                  </a:txBody>
                  <a:tcPr marL="91407" marR="91407" marT="45699" marB="45699"/>
                </a:tc>
                <a:extLst>
                  <a:ext uri="{0D108BD9-81ED-4DB2-BD59-A6C34878D82A}">
                    <a16:rowId xmlns:a16="http://schemas.microsoft.com/office/drawing/2014/main" val="205304157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D5642752-F969-475A-82FD-B46A077BF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422275"/>
            <a:ext cx="5800725" cy="738188"/>
          </a:xfrm>
        </p:spPr>
        <p:txBody>
          <a:bodyPr/>
          <a:lstStyle/>
          <a:p>
            <a:r>
              <a:rPr lang="en-GB" altLang="en-US" sz="2400"/>
              <a:t>Limitations:</a:t>
            </a:r>
            <a:br>
              <a:rPr lang="en-GB" altLang="en-US" sz="2400"/>
            </a:br>
            <a:r>
              <a:rPr lang="en-GB" altLang="en-US" sz="2400"/>
              <a:t>Unobserved Factors &amp; Missing Data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8C0EF684-424E-4561-8C35-7D4A6FB4D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altLang="en-US" sz="1800" dirty="0"/>
              <a:t>Unobserved factors</a:t>
            </a:r>
          </a:p>
          <a:p>
            <a:pPr lvl="2"/>
            <a:r>
              <a:rPr lang="en-GB" altLang="en-US" sz="1600" dirty="0">
                <a:ea typeface="MS PGothic"/>
              </a:rPr>
              <a:t>Case characteristics affecting charging decisions that were left uncontrolled </a:t>
            </a:r>
            <a:endParaRPr lang="en-GB" altLang="en-US" sz="1600" dirty="0">
              <a:highlight>
                <a:srgbClr val="FFFF00"/>
              </a:highlight>
              <a:ea typeface="MS PGothic"/>
            </a:endParaRPr>
          </a:p>
          <a:p>
            <a:pPr lvl="2"/>
            <a:r>
              <a:rPr lang="en-GB" altLang="en-US" sz="1600" dirty="0">
                <a:ea typeface="MS PGothic"/>
              </a:rPr>
              <a:t>E.g. previous convictions, domestic abuse, murder/manslaughter</a:t>
            </a:r>
          </a:p>
          <a:p>
            <a:pPr lvl="2"/>
            <a:r>
              <a:rPr lang="en-GB" altLang="en-US" sz="1600" dirty="0"/>
              <a:t>If some of the above are more present in BAME groups, then the reported ethnic disparities are </a:t>
            </a:r>
            <a:r>
              <a:rPr lang="en-GB" altLang="en-US" sz="1600" b="1" dirty="0"/>
              <a:t>overestimated</a:t>
            </a:r>
            <a:r>
              <a:rPr lang="en-GB" altLang="en-US" sz="1600" dirty="0"/>
              <a:t>, and vice versa </a:t>
            </a:r>
          </a:p>
          <a:p>
            <a:pPr lvl="2"/>
            <a:endParaRPr lang="en-GB" altLang="en-US" sz="1200" dirty="0"/>
          </a:p>
          <a:p>
            <a:pPr>
              <a:buFontTx/>
              <a:buChar char="•"/>
            </a:pPr>
            <a:r>
              <a:rPr lang="en-GB" altLang="en-US" sz="1800" dirty="0"/>
              <a:t>Missing data affecting the measure of ethnicity</a:t>
            </a:r>
          </a:p>
          <a:p>
            <a:pPr lvl="2"/>
            <a:r>
              <a:rPr lang="en-GB" altLang="en-US" sz="1600" dirty="0"/>
              <a:t>16.6% of the suspects’ ethnicity were recorded as ‘not stated’ (suspects declining to state their ethnicity), 19.8% as ‘not provided’ (ethnicity was not collected by the police)</a:t>
            </a:r>
          </a:p>
          <a:p>
            <a:pPr lvl="2"/>
            <a:r>
              <a:rPr lang="en-GB" altLang="en-US" sz="1600" dirty="0"/>
              <a:t>The charge rate for the former is 83.6%, 52.9% for the latter, the sample average is 70.3%</a:t>
            </a:r>
          </a:p>
          <a:p>
            <a:pPr lvl="2"/>
            <a:r>
              <a:rPr lang="en-GB" altLang="en-US" sz="1600" dirty="0"/>
              <a:t>If a higher proportion of those electing not to provide details of their ethnicity are from BAME groups, then the reported ethnic disparities are </a:t>
            </a:r>
            <a:r>
              <a:rPr lang="en-GB" altLang="en-US" sz="1600" b="1" dirty="0"/>
              <a:t>underestimated</a:t>
            </a:r>
            <a:endParaRPr lang="en-US" alt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1622262D-9A76-45EF-8083-F9E5A4B82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/>
              <a:t>Limitations:</a:t>
            </a:r>
            <a:br>
              <a:rPr lang="en-GB" altLang="en-US" sz="2400"/>
            </a:br>
            <a:r>
              <a:rPr lang="en-GB" altLang="en-US" sz="2400"/>
              <a:t>Upstream Disparities?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B7E33A93-37D7-4FA1-BDFB-34C216466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altLang="en-US" sz="1800" dirty="0"/>
              <a:t>The work of the CPS occurs downstream of police practice; could this account for some of the disparities reported?</a:t>
            </a:r>
          </a:p>
          <a:p>
            <a:pPr>
              <a:buFontTx/>
              <a:buChar char="•"/>
            </a:pPr>
            <a:endParaRPr lang="en-GB" altLang="en-US" sz="700" dirty="0"/>
          </a:p>
          <a:p>
            <a:pPr>
              <a:buFontTx/>
              <a:buChar char="•"/>
            </a:pPr>
            <a:r>
              <a:rPr lang="en-GB" altLang="en-US" sz="1800" dirty="0"/>
              <a:t>Indirect discrimination? </a:t>
            </a:r>
          </a:p>
          <a:p>
            <a:pPr lvl="2"/>
            <a:r>
              <a:rPr lang="en-GB" altLang="en-US" sz="1600" dirty="0" err="1"/>
              <a:t>Overpolicing</a:t>
            </a:r>
            <a:r>
              <a:rPr lang="en-GB" altLang="en-US" sz="1600" dirty="0"/>
              <a:t> in areas of higher ethnic minority population leads to BAME longer criminal histories</a:t>
            </a:r>
          </a:p>
          <a:p>
            <a:pPr lvl="2"/>
            <a:r>
              <a:rPr lang="en-GB" altLang="en-US" sz="1600" dirty="0"/>
              <a:t>Racially constructed cases? I.e. two identical cases defined differently. E.g. a ‘borderline’ offence against the person presented as a sex offence, and this happening more commonly for BAME than for White suspects</a:t>
            </a:r>
          </a:p>
          <a:p>
            <a:pPr lvl="2"/>
            <a:endParaRPr lang="en-GB" altLang="en-US" sz="800" dirty="0"/>
          </a:p>
          <a:p>
            <a:pPr>
              <a:buFontTx/>
              <a:buChar char="•"/>
            </a:pPr>
            <a:r>
              <a:rPr lang="en-GB" altLang="en-US" sz="1800" dirty="0"/>
              <a:t>Systemic disproportionality in the criminal justice system?</a:t>
            </a:r>
          </a:p>
          <a:p>
            <a:pPr lvl="2"/>
            <a:r>
              <a:rPr lang="en-US" altLang="en-US" sz="1600" dirty="0"/>
              <a:t>The fact BAME suspects are over-represented in our sample </a:t>
            </a:r>
            <a:r>
              <a:rPr lang="en-US" altLang="en-US" sz="1600" b="1" dirty="0"/>
              <a:t>does not affect </a:t>
            </a:r>
            <a:r>
              <a:rPr lang="en-US" altLang="en-US" sz="1600" dirty="0"/>
              <a:t>the reported ethnic disparities in the probability of being charged</a:t>
            </a:r>
          </a:p>
          <a:p>
            <a:pPr lvl="2"/>
            <a:r>
              <a:rPr lang="en-US" altLang="en-US" sz="1600" dirty="0"/>
              <a:t>Put differently, it does not matter whether the sample is composed of 20% or 80% BAME suspects </a:t>
            </a:r>
          </a:p>
          <a:p>
            <a:pPr lvl="2"/>
            <a:endParaRPr lang="en-GB" alt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DB138-232B-43AE-9A4A-6DC5533D6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Going forward 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6BC95-F04A-41BE-8807-4E4D2AF6B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GB" sz="2000" dirty="0">
                <a:ea typeface="MS PGothic"/>
              </a:rPr>
              <a:t>Further analysis is planned with a larger sample size, to determine variations in charge rate by area, ethnicity and offence type;</a:t>
            </a:r>
          </a:p>
          <a:p>
            <a:pPr>
              <a:buFont typeface="Arial"/>
              <a:buChar char="•"/>
            </a:pPr>
            <a:endParaRPr lang="en-GB" sz="1050" dirty="0">
              <a:ea typeface="MS PGothic"/>
            </a:endParaRPr>
          </a:p>
          <a:p>
            <a:pPr>
              <a:buFont typeface="Arial"/>
              <a:buChar char="•"/>
            </a:pPr>
            <a:r>
              <a:rPr lang="en-GB" sz="2000" dirty="0">
                <a:ea typeface="MS PGothic"/>
              </a:rPr>
              <a:t>Qualitative research to interrogate local police and CPS case files coupled with interviews / focus groups with local practitioners may be considered; </a:t>
            </a:r>
          </a:p>
          <a:p>
            <a:pPr>
              <a:buFont typeface="Arial"/>
              <a:buChar char="•"/>
            </a:pPr>
            <a:endParaRPr lang="en-GB" sz="1050" dirty="0"/>
          </a:p>
          <a:p>
            <a:pPr>
              <a:buFont typeface="Arial"/>
              <a:buChar char="•"/>
            </a:pPr>
            <a:r>
              <a:rPr lang="en-GB" sz="2000" dirty="0">
                <a:ea typeface="MS PGothic"/>
              </a:rPr>
              <a:t>Work is planned to estimate the required 'strength' of the factors left out of our models that would be needed to render the estimated ethnic disparities in charge rates non-significant (sensitivity analysis);</a:t>
            </a:r>
          </a:p>
          <a:p>
            <a:pPr>
              <a:buFont typeface="Arial"/>
              <a:buChar char="•"/>
            </a:pPr>
            <a:endParaRPr lang="en-GB" sz="1050" dirty="0">
              <a:ea typeface="MS PGothic"/>
            </a:endParaRPr>
          </a:p>
          <a:p>
            <a:pPr>
              <a:buFont typeface="Arial"/>
              <a:buChar char="•"/>
            </a:pPr>
            <a:r>
              <a:rPr lang="en-GB" sz="2000" dirty="0">
                <a:ea typeface="MS PGothic"/>
              </a:rPr>
              <a:t>Brief notes reviewing the progress of ethnic disparities in charge across time should be published on an </a:t>
            </a:r>
            <a:r>
              <a:rPr lang="en-GB" sz="2000">
                <a:ea typeface="MS PGothic"/>
              </a:rPr>
              <a:t>annual basis</a:t>
            </a:r>
            <a:endParaRPr lang="en-GB" sz="2000" dirty="0"/>
          </a:p>
          <a:p>
            <a:pPr>
              <a:buFont typeface="Arial"/>
              <a:buChar char="•"/>
            </a:pPr>
            <a:endParaRPr lang="en-GB" dirty="0"/>
          </a:p>
          <a:p>
            <a:pPr>
              <a:buFont typeface="Arial"/>
              <a:buChar char="•"/>
            </a:pPr>
            <a:endParaRPr lang="en-GB" dirty="0"/>
          </a:p>
          <a:p>
            <a:pPr>
              <a:buFont typeface="Arial"/>
              <a:buChar char="•"/>
            </a:pPr>
            <a:endParaRPr lang="en-GB" dirty="0"/>
          </a:p>
          <a:p>
            <a:pPr>
              <a:buFont typeface="Arial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471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86C3D-A33E-471C-B020-35236FB9A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422275"/>
            <a:ext cx="4876800" cy="738188"/>
          </a:xfrm>
        </p:spPr>
        <p:txBody>
          <a:bodyPr wrap="square" anchor="b">
            <a:normAutofit/>
          </a:bodyPr>
          <a:lstStyle/>
          <a:p>
            <a:r>
              <a:rPr lang="en-US"/>
              <a:t>Going forward 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4FD08-CC4F-4205-B653-7D18F47B9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665288"/>
            <a:ext cx="4138613" cy="43497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ea typeface="MS PGothic"/>
              </a:rPr>
              <a:t>Work to address the gaps in ethnicity data and understand why some suspects elect not to provide such information is recommended.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endParaRPr lang="en-US" sz="2000" dirty="0">
              <a:ea typeface="MS PGothic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ea typeface="MS PGothic"/>
              </a:rPr>
              <a:t>The provision of information and guidelines for CPS prosecutors to support a 'race conscious' approach, e.g. 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51BC612-2884-4B1D-B3BD-DFCBB10A5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386" y="1665288"/>
            <a:ext cx="3197066" cy="4349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5469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0BCC8-F480-4327-830F-8782A4845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422275"/>
            <a:ext cx="5368528" cy="738188"/>
          </a:xfrm>
        </p:spPr>
        <p:txBody>
          <a:bodyPr/>
          <a:lstStyle/>
          <a:p>
            <a:r>
              <a:rPr lang="en-GB" dirty="0"/>
              <a:t>An Introduction to the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FC708-FEB8-47CB-924A-5054CA8F9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ea typeface="MS PGothic"/>
              </a:rPr>
              <a:t>We examined all charging decisions made between April 2019 and March 2020 that led to a charge, caution or NFA.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>
              <a:ea typeface="MS PGothic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ea typeface="MS PGothic"/>
              </a:rPr>
              <a:t>This amounted to 84,708 cases. 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ea typeface="MS PGothic"/>
              </a:rPr>
              <a:t>The project began in October 2020. A first draft of the findings report was submitted in March 2021. The report was finalised in December 2021.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>
              <a:ea typeface="MS PGothic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ea typeface="MS PGothic"/>
              </a:rPr>
              <a:t>A note on terminology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53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B8AE-E736-4A7C-9BBF-C6153678B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and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5CB49-4344-49E4-B334-226B008FD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Adults at different stages of the CJS by ethnic group, 2018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7D3CDF-A9E6-46C8-AE43-44AF8CBA6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321428"/>
            <a:ext cx="8372475" cy="3286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085AD1-FC60-48AD-A431-44727F949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386" y="5756778"/>
            <a:ext cx="50387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43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F3BDC-E40A-4280-95B9-17D848143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and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D86E6-5C09-4E9E-A30E-04F540A29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665288"/>
            <a:ext cx="8429625" cy="586816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A series of equality and diversity impact assessments published between 2005 and 2009 reported no significant differences in the proportion of males charged by ethnicity;</a:t>
            </a:r>
          </a:p>
          <a:p>
            <a:pPr marL="0" indent="0"/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err="1"/>
              <a:t>Uhrig</a:t>
            </a:r>
            <a:r>
              <a:rPr lang="en-GB" sz="2000" dirty="0"/>
              <a:t> stated that ‘CPS charging decisions were often proportionate or slightly favoured BAME groups relative to the White group’ (2016: 14);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Lammy concluded that ‘CPS decision-makers are making broadly proportionate decisions across ethnic groups’ (2017: 20). </a:t>
            </a:r>
          </a:p>
        </p:txBody>
      </p:sp>
    </p:spTree>
    <p:extLst>
      <p:ext uri="{BB962C8B-B14F-4D97-AF65-F5344CB8AC3E}">
        <p14:creationId xmlns:p14="http://schemas.microsoft.com/office/powerpoint/2010/main" val="386010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316F0-95EE-40CA-AB5C-1F0A7E989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5D86D-A2A9-453F-A6D1-DEC9D42AA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GB" sz="2000" dirty="0"/>
              <a:t>Do charge rates vary by ethnicity, age and gender of subject?</a:t>
            </a:r>
          </a:p>
          <a:p>
            <a:pPr marL="457200" indent="-457200">
              <a:buAutoNum type="arabicPeriod"/>
            </a:pPr>
            <a:endParaRPr lang="en-GB" sz="2000" dirty="0"/>
          </a:p>
          <a:p>
            <a:pPr marL="457200" indent="-457200">
              <a:buAutoNum type="arabicPeriod"/>
            </a:pPr>
            <a:r>
              <a:rPr lang="en-GB" sz="2000" dirty="0"/>
              <a:t>Do ethnic disparities in charge rates vary by CPS Area?</a:t>
            </a:r>
          </a:p>
          <a:p>
            <a:pPr marL="457200" indent="-457200">
              <a:buAutoNum type="arabicPeriod"/>
            </a:pPr>
            <a:endParaRPr lang="en-GB" sz="2000" dirty="0"/>
          </a:p>
          <a:p>
            <a:pPr marL="457200" indent="-457200">
              <a:buAutoNum type="arabicPeriod"/>
            </a:pPr>
            <a:r>
              <a:rPr lang="en-GB" sz="2000" dirty="0"/>
              <a:t>Do ethnic disparities in charge rates vary by offence type?</a:t>
            </a:r>
          </a:p>
          <a:p>
            <a:pPr marL="457200" indent="-457200">
              <a:buAutoNum type="arabicPeriod"/>
            </a:pPr>
            <a:endParaRPr lang="en-GB" sz="2000" dirty="0"/>
          </a:p>
          <a:p>
            <a:pPr marL="457200" indent="-457200">
              <a:buAutoNum type="arabicPeriod"/>
            </a:pPr>
            <a:r>
              <a:rPr lang="en-GB" sz="2000" dirty="0"/>
              <a:t>To what extent to ethnic disparities in charge rates interact with age and gender?</a:t>
            </a:r>
          </a:p>
        </p:txBody>
      </p:sp>
    </p:spTree>
    <p:extLst>
      <p:ext uri="{BB962C8B-B14F-4D97-AF65-F5344CB8AC3E}">
        <p14:creationId xmlns:p14="http://schemas.microsoft.com/office/powerpoint/2010/main" val="1632813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19479-71E6-4774-B3D7-A4B3B24FD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29107-7B12-4884-BCD7-FE8FD7AE3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65288"/>
            <a:ext cx="8429625" cy="4349750"/>
          </a:xfrm>
        </p:spPr>
        <p:txBody>
          <a:bodyPr/>
          <a:lstStyle/>
          <a:p>
            <a:r>
              <a:rPr lang="en-GB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Stage 1: Examined the raw (or ‘unadjusted’) data for disparities</a:t>
            </a:r>
          </a:p>
          <a:p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Stage 2: We examined the data for disparities after controlling for key suspect (ethnicity, gender and age) and case (offence type and number of suspects) characteristics</a:t>
            </a:r>
            <a:r>
              <a:rPr lang="en-GB" dirty="0"/>
              <a:t>. </a:t>
            </a:r>
          </a:p>
          <a:p>
            <a:pPr marL="0" indent="0"/>
            <a:endParaRPr lang="en-GB" sz="2000" dirty="0"/>
          </a:p>
          <a:p>
            <a:pPr marL="0" indent="0"/>
            <a:r>
              <a:rPr lang="en-GB" sz="2000" dirty="0"/>
              <a:t>     </a:t>
            </a:r>
            <a:r>
              <a:rPr lang="en-GB" sz="2000" b="1" i="1" dirty="0"/>
              <a:t>NB:</a:t>
            </a:r>
            <a:r>
              <a:rPr lang="en-GB" sz="2000" dirty="0"/>
              <a:t> </a:t>
            </a:r>
            <a:r>
              <a:rPr lang="en-GB" sz="2000" i="1" dirty="0"/>
              <a:t>Methodological limitations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146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2ABA4FE1-0752-48B1-ABD3-AA34A207E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422275"/>
            <a:ext cx="5368925" cy="738188"/>
          </a:xfrm>
        </p:spPr>
        <p:txBody>
          <a:bodyPr/>
          <a:lstStyle/>
          <a:p>
            <a:br>
              <a:rPr lang="en-GB" altLang="en-US" sz="2400"/>
            </a:br>
            <a:br>
              <a:rPr lang="en-GB" altLang="en-US" sz="2400"/>
            </a:br>
            <a:r>
              <a:rPr lang="en-GB" altLang="en-US" sz="2400"/>
              <a:t>Findings: </a:t>
            </a:r>
            <a:br>
              <a:rPr lang="en-GB" altLang="en-US" sz="2400"/>
            </a:br>
            <a:r>
              <a:rPr lang="en-GB" altLang="en-US" sz="2400"/>
              <a:t>Age and Gender Disparities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15959C09-FE62-49C0-A013-402DFF588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altLang="en-US" sz="1800" dirty="0"/>
              <a:t>Gender</a:t>
            </a:r>
          </a:p>
          <a:p>
            <a:pPr lvl="2"/>
            <a:r>
              <a:rPr lang="en-GB" altLang="en-US" sz="1800" dirty="0">
                <a:ea typeface="MS PGothic"/>
              </a:rPr>
              <a:t>A higher proportion of cases involving male suspects (71.4%), compared to female suspects (66.1%), resulted in charges</a:t>
            </a:r>
          </a:p>
          <a:p>
            <a:pPr lvl="2"/>
            <a:r>
              <a:rPr lang="en-GB" altLang="en-US" sz="1800" dirty="0">
                <a:ea typeface="MS PGothic"/>
              </a:rPr>
              <a:t>However, after ‘controlling’ for key suspect (ethnicity, gender and age) and case (offence type and number of suspects) characteristics, variations in charge rates by gender were not statistically significant</a:t>
            </a:r>
          </a:p>
          <a:p>
            <a:pPr marL="273050" lvl="2" indent="0">
              <a:buNone/>
            </a:pPr>
            <a:endParaRPr lang="en-GB" altLang="en-US" sz="1800" dirty="0"/>
          </a:p>
          <a:p>
            <a:pPr>
              <a:buFontTx/>
              <a:buChar char="•"/>
            </a:pPr>
            <a:r>
              <a:rPr lang="en-GB" altLang="en-US" sz="1800" dirty="0"/>
              <a:t>Age</a:t>
            </a:r>
          </a:p>
          <a:p>
            <a:pPr lvl="2"/>
            <a:r>
              <a:rPr lang="en-GB" altLang="en-US" sz="1800" dirty="0"/>
              <a:t>After controlling for suspect and case characteristics, the odds of charge for suspects aged 18-24 and 60-69 were 28% and 44% higher than for those aged 25-59</a:t>
            </a:r>
          </a:p>
          <a:p>
            <a:endParaRPr lang="en-GB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7605629-24C0-4BEC-B433-5BB0448FA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/>
              <a:t>Findings: </a:t>
            </a:r>
            <a:br>
              <a:rPr lang="en-GB" altLang="en-US" sz="2400"/>
            </a:br>
            <a:r>
              <a:rPr lang="en-GB" altLang="en-US" sz="2400"/>
              <a:t>Ethnic Disparities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E09CC03-95B9-4E74-94A0-368193B0C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altLang="en-US" sz="1800"/>
              <a:t>Unadjusted charge rates</a:t>
            </a:r>
          </a:p>
          <a:p>
            <a:endParaRPr lang="en-GB" altLang="en-US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85C4EC91-210F-41FA-AB89-318C43783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2235200"/>
            <a:ext cx="7562850" cy="3209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DB9B4635-8917-4D31-A323-EDCD1C0AA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/>
              <a:t>Findings: </a:t>
            </a:r>
            <a:br>
              <a:rPr lang="en-GB" altLang="en-US" sz="2400"/>
            </a:br>
            <a:r>
              <a:rPr lang="en-GB" altLang="en-US" sz="2400"/>
              <a:t>Ethnic Disparities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46FC0081-1877-4BF4-9A6C-64E4D2C4F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altLang="en-US" sz="1800" dirty="0"/>
              <a:t>After controlling for subject and case characteristics, ethnic disparities remain significant across all ethnic groups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11C3CEA-4F92-4E21-AD87-6E4F7453F667}"/>
              </a:ext>
            </a:extLst>
          </p:cNvPr>
          <p:cNvGraphicFramePr>
            <a:graphicFrameLocks noGrp="1"/>
          </p:cNvGraphicFramePr>
          <p:nvPr/>
        </p:nvGraphicFramePr>
        <p:xfrm>
          <a:off x="868363" y="2620963"/>
          <a:ext cx="3095625" cy="323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828">
                  <a:extLst>
                    <a:ext uri="{9D8B030D-6E8A-4147-A177-3AD203B41FA5}">
                      <a16:colId xmlns:a16="http://schemas.microsoft.com/office/drawing/2014/main" val="1789503969"/>
                    </a:ext>
                  </a:extLst>
                </a:gridCol>
                <a:gridCol w="1333797">
                  <a:extLst>
                    <a:ext uri="{9D8B030D-6E8A-4147-A177-3AD203B41FA5}">
                      <a16:colId xmlns:a16="http://schemas.microsoft.com/office/drawing/2014/main" val="3146933785"/>
                    </a:ext>
                  </a:extLst>
                </a:gridCol>
              </a:tblGrid>
              <a:tr h="335264">
                <a:tc>
                  <a:txBody>
                    <a:bodyPr/>
                    <a:lstStyle/>
                    <a:p>
                      <a:r>
                        <a:rPr lang="en-GB" sz="1600" dirty="0"/>
                        <a:t>Ethnicity</a:t>
                      </a:r>
                    </a:p>
                  </a:txBody>
                  <a:tcPr marL="91429" marR="91429" marT="45715" marB="4571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Odds ratio</a:t>
                      </a:r>
                    </a:p>
                  </a:txBody>
                  <a:tcPr marL="91429" marR="91429" marT="45715" marB="45715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12224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GB" sz="1600" dirty="0"/>
                        <a:t>Indian</a:t>
                      </a:r>
                    </a:p>
                  </a:txBody>
                  <a:tcPr marL="91429" marR="9142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1.54</a:t>
                      </a:r>
                    </a:p>
                  </a:txBody>
                  <a:tcPr marL="91429" marR="91429" marT="45715" marB="45715"/>
                </a:tc>
                <a:extLst>
                  <a:ext uri="{0D108BD9-81ED-4DB2-BD59-A6C34878D82A}">
                    <a16:rowId xmlns:a16="http://schemas.microsoft.com/office/drawing/2014/main" val="3120297593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GB" sz="1600" dirty="0"/>
                        <a:t>Pakistani</a:t>
                      </a:r>
                    </a:p>
                  </a:txBody>
                  <a:tcPr marL="91429" marR="9142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1.44</a:t>
                      </a:r>
                    </a:p>
                  </a:txBody>
                  <a:tcPr marL="91429" marR="91429" marT="45715" marB="45715"/>
                </a:tc>
                <a:extLst>
                  <a:ext uri="{0D108BD9-81ED-4DB2-BD59-A6C34878D82A}">
                    <a16:rowId xmlns:a16="http://schemas.microsoft.com/office/drawing/2014/main" val="2434328770"/>
                  </a:ext>
                </a:extLst>
              </a:tr>
              <a:tr h="335264">
                <a:tc>
                  <a:txBody>
                    <a:bodyPr/>
                    <a:lstStyle/>
                    <a:p>
                      <a:r>
                        <a:rPr lang="en-GB" sz="1600" dirty="0"/>
                        <a:t>Bangladeshi</a:t>
                      </a:r>
                    </a:p>
                  </a:txBody>
                  <a:tcPr marL="91429" marR="9142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1.55</a:t>
                      </a:r>
                    </a:p>
                  </a:txBody>
                  <a:tcPr marL="91429" marR="91429" marT="45715" marB="45715"/>
                </a:tc>
                <a:extLst>
                  <a:ext uri="{0D108BD9-81ED-4DB2-BD59-A6C34878D82A}">
                    <a16:rowId xmlns:a16="http://schemas.microsoft.com/office/drawing/2014/main" val="4164490232"/>
                  </a:ext>
                </a:extLst>
              </a:tr>
              <a:tr h="335264">
                <a:tc>
                  <a:txBody>
                    <a:bodyPr/>
                    <a:lstStyle/>
                    <a:p>
                      <a:r>
                        <a:rPr lang="en-GB" sz="1600" dirty="0"/>
                        <a:t>Chinese</a:t>
                      </a:r>
                    </a:p>
                  </a:txBody>
                  <a:tcPr marL="91429" marR="9142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1.57</a:t>
                      </a:r>
                    </a:p>
                  </a:txBody>
                  <a:tcPr marL="91429" marR="91429" marT="45715" marB="45715"/>
                </a:tc>
                <a:extLst>
                  <a:ext uri="{0D108BD9-81ED-4DB2-BD59-A6C34878D82A}">
                    <a16:rowId xmlns:a16="http://schemas.microsoft.com/office/drawing/2014/main" val="124559192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GB" sz="1600" dirty="0"/>
                        <a:t>Other Asian</a:t>
                      </a:r>
                    </a:p>
                  </a:txBody>
                  <a:tcPr marL="91429" marR="9142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1.63</a:t>
                      </a:r>
                    </a:p>
                  </a:txBody>
                  <a:tcPr marL="91429" marR="91429" marT="45715" marB="45715"/>
                </a:tc>
                <a:extLst>
                  <a:ext uri="{0D108BD9-81ED-4DB2-BD59-A6C34878D82A}">
                    <a16:rowId xmlns:a16="http://schemas.microsoft.com/office/drawing/2014/main" val="3209367955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GB" sz="1600" dirty="0"/>
                        <a:t>Black Caribbean</a:t>
                      </a:r>
                    </a:p>
                  </a:txBody>
                  <a:tcPr marL="91429" marR="9142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1.77</a:t>
                      </a:r>
                    </a:p>
                  </a:txBody>
                  <a:tcPr marL="91429" marR="91429" marT="45715" marB="45715"/>
                </a:tc>
                <a:extLst>
                  <a:ext uri="{0D108BD9-81ED-4DB2-BD59-A6C34878D82A}">
                    <a16:rowId xmlns:a16="http://schemas.microsoft.com/office/drawing/2014/main" val="52943516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GB" sz="1600" dirty="0"/>
                        <a:t>Black African</a:t>
                      </a:r>
                    </a:p>
                  </a:txBody>
                  <a:tcPr marL="91429" marR="9142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1.57</a:t>
                      </a:r>
                    </a:p>
                  </a:txBody>
                  <a:tcPr marL="91429" marR="91429" marT="45715" marB="45715"/>
                </a:tc>
                <a:extLst>
                  <a:ext uri="{0D108BD9-81ED-4DB2-BD59-A6C34878D82A}">
                    <a16:rowId xmlns:a16="http://schemas.microsoft.com/office/drawing/2014/main" val="12602679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GB" sz="1600" dirty="0"/>
                        <a:t>Other Black</a:t>
                      </a:r>
                    </a:p>
                  </a:txBody>
                  <a:tcPr marL="91429" marR="9142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1.71</a:t>
                      </a:r>
                    </a:p>
                  </a:txBody>
                  <a:tcPr marL="91429" marR="91429" marT="45715" marB="45715"/>
                </a:tc>
                <a:extLst>
                  <a:ext uri="{0D108BD9-81ED-4DB2-BD59-A6C34878D82A}">
                    <a16:rowId xmlns:a16="http://schemas.microsoft.com/office/drawing/2014/main" val="331078862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3F15F03-3D16-4AB7-BC7A-AA31DA2EE3B2}"/>
              </a:ext>
            </a:extLst>
          </p:cNvPr>
          <p:cNvGraphicFramePr>
            <a:graphicFrameLocks noGrp="1"/>
          </p:cNvGraphicFramePr>
          <p:nvPr/>
        </p:nvGraphicFramePr>
        <p:xfrm>
          <a:off x="4465638" y="2620963"/>
          <a:ext cx="3816350" cy="3694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8552">
                  <a:extLst>
                    <a:ext uri="{9D8B030D-6E8A-4147-A177-3AD203B41FA5}">
                      <a16:colId xmlns:a16="http://schemas.microsoft.com/office/drawing/2014/main" val="1789503969"/>
                    </a:ext>
                  </a:extLst>
                </a:gridCol>
                <a:gridCol w="1337798">
                  <a:extLst>
                    <a:ext uri="{9D8B030D-6E8A-4147-A177-3AD203B41FA5}">
                      <a16:colId xmlns:a16="http://schemas.microsoft.com/office/drawing/2014/main" val="3146933785"/>
                    </a:ext>
                  </a:extLst>
                </a:gridCol>
              </a:tblGrid>
              <a:tr h="372297">
                <a:tc>
                  <a:txBody>
                    <a:bodyPr/>
                    <a:lstStyle/>
                    <a:p>
                      <a:r>
                        <a:rPr lang="en-GB" sz="1600" dirty="0"/>
                        <a:t>Ethnicity</a:t>
                      </a:r>
                    </a:p>
                  </a:txBody>
                  <a:tcPr marL="91438" marR="91438" marT="45713" marB="4571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Odds ratio</a:t>
                      </a:r>
                    </a:p>
                  </a:txBody>
                  <a:tcPr marL="91438" marR="91438" marT="45713" marB="45713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122241"/>
                  </a:ext>
                </a:extLst>
              </a:tr>
              <a:tr h="370784">
                <a:tc>
                  <a:txBody>
                    <a:bodyPr/>
                    <a:lstStyle/>
                    <a:p>
                      <a:r>
                        <a:rPr lang="en-GB" sz="1600" dirty="0"/>
                        <a:t>White &amp;</a:t>
                      </a:r>
                      <a:r>
                        <a:rPr lang="en-GB" sz="1600" baseline="0" dirty="0"/>
                        <a:t> Black Caribbean</a:t>
                      </a:r>
                      <a:endParaRPr lang="en-GB" sz="1600" dirty="0"/>
                    </a:p>
                  </a:txBody>
                  <a:tcPr marL="91438" marR="91438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2.32</a:t>
                      </a:r>
                    </a:p>
                  </a:txBody>
                  <a:tcPr marL="91438" marR="91438" marT="45713" marB="45713"/>
                </a:tc>
                <a:extLst>
                  <a:ext uri="{0D108BD9-81ED-4DB2-BD59-A6C34878D82A}">
                    <a16:rowId xmlns:a16="http://schemas.microsoft.com/office/drawing/2014/main" val="3120297593"/>
                  </a:ext>
                </a:extLst>
              </a:tr>
              <a:tr h="370784">
                <a:tc>
                  <a:txBody>
                    <a:bodyPr/>
                    <a:lstStyle/>
                    <a:p>
                      <a:r>
                        <a:rPr lang="en-GB" sz="1600" dirty="0"/>
                        <a:t>White &amp; Black African</a:t>
                      </a:r>
                    </a:p>
                  </a:txBody>
                  <a:tcPr marL="91438" marR="91438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2.32</a:t>
                      </a:r>
                    </a:p>
                  </a:txBody>
                  <a:tcPr marL="91438" marR="91438" marT="45713" marB="45713"/>
                </a:tc>
                <a:extLst>
                  <a:ext uri="{0D108BD9-81ED-4DB2-BD59-A6C34878D82A}">
                    <a16:rowId xmlns:a16="http://schemas.microsoft.com/office/drawing/2014/main" val="2434328770"/>
                  </a:ext>
                </a:extLst>
              </a:tr>
              <a:tr h="370784">
                <a:tc>
                  <a:txBody>
                    <a:bodyPr/>
                    <a:lstStyle/>
                    <a:p>
                      <a:r>
                        <a:rPr lang="en-GB" sz="1600" dirty="0"/>
                        <a:t>White &amp; Asian</a:t>
                      </a:r>
                    </a:p>
                  </a:txBody>
                  <a:tcPr marL="91438" marR="91438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2.67</a:t>
                      </a:r>
                    </a:p>
                  </a:txBody>
                  <a:tcPr marL="91438" marR="91438" marT="45713" marB="45713"/>
                </a:tc>
                <a:extLst>
                  <a:ext uri="{0D108BD9-81ED-4DB2-BD59-A6C34878D82A}">
                    <a16:rowId xmlns:a16="http://schemas.microsoft.com/office/drawing/2014/main" val="4164490232"/>
                  </a:ext>
                </a:extLst>
              </a:tr>
              <a:tr h="370784">
                <a:tc>
                  <a:txBody>
                    <a:bodyPr/>
                    <a:lstStyle/>
                    <a:p>
                      <a:r>
                        <a:rPr lang="en-GB" sz="1600" dirty="0"/>
                        <a:t>Other mixed background</a:t>
                      </a:r>
                    </a:p>
                  </a:txBody>
                  <a:tcPr marL="91438" marR="91438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2.27</a:t>
                      </a:r>
                    </a:p>
                  </a:txBody>
                  <a:tcPr marL="91438" marR="91438" marT="45713" marB="45713"/>
                </a:tc>
                <a:extLst>
                  <a:ext uri="{0D108BD9-81ED-4DB2-BD59-A6C34878D82A}">
                    <a16:rowId xmlns:a16="http://schemas.microsoft.com/office/drawing/2014/main" val="3209367955"/>
                  </a:ext>
                </a:extLst>
              </a:tr>
              <a:tr h="370784">
                <a:tc>
                  <a:txBody>
                    <a:bodyPr/>
                    <a:lstStyle/>
                    <a:p>
                      <a:r>
                        <a:rPr lang="en-GB" sz="1600" dirty="0"/>
                        <a:t>White Irish</a:t>
                      </a:r>
                    </a:p>
                  </a:txBody>
                  <a:tcPr marL="91438" marR="91438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1.92</a:t>
                      </a:r>
                    </a:p>
                  </a:txBody>
                  <a:tcPr marL="91438" marR="91438" marT="45713" marB="45713"/>
                </a:tc>
                <a:extLst>
                  <a:ext uri="{0D108BD9-81ED-4DB2-BD59-A6C34878D82A}">
                    <a16:rowId xmlns:a16="http://schemas.microsoft.com/office/drawing/2014/main" val="529435161"/>
                  </a:ext>
                </a:extLst>
              </a:tr>
              <a:tr h="370784">
                <a:tc>
                  <a:txBody>
                    <a:bodyPr/>
                    <a:lstStyle/>
                    <a:p>
                      <a:r>
                        <a:rPr lang="en-GB" sz="1600" dirty="0"/>
                        <a:t>Other White</a:t>
                      </a:r>
                    </a:p>
                  </a:txBody>
                  <a:tcPr marL="91438" marR="91438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1.79</a:t>
                      </a:r>
                    </a:p>
                  </a:txBody>
                  <a:tcPr marL="91438" marR="91438" marT="45713" marB="45713"/>
                </a:tc>
                <a:extLst>
                  <a:ext uri="{0D108BD9-81ED-4DB2-BD59-A6C34878D82A}">
                    <a16:rowId xmlns:a16="http://schemas.microsoft.com/office/drawing/2014/main" val="12602679"/>
                  </a:ext>
                </a:extLst>
              </a:tr>
              <a:tr h="365705">
                <a:tc>
                  <a:txBody>
                    <a:bodyPr/>
                    <a:lstStyle/>
                    <a:p>
                      <a:r>
                        <a:rPr lang="en-GB" sz="1600" dirty="0"/>
                        <a:t>Other</a:t>
                      </a:r>
                      <a:r>
                        <a:rPr lang="en-GB" sz="1600" baseline="0" dirty="0"/>
                        <a:t> ethnicity</a:t>
                      </a:r>
                      <a:endParaRPr lang="en-GB" sz="1600" dirty="0"/>
                    </a:p>
                  </a:txBody>
                  <a:tcPr marL="91438" marR="91438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2.10</a:t>
                      </a:r>
                    </a:p>
                  </a:txBody>
                  <a:tcPr marL="91438" marR="91438" marT="45713" marB="45713"/>
                </a:tc>
                <a:extLst>
                  <a:ext uri="{0D108BD9-81ED-4DB2-BD59-A6C34878D82A}">
                    <a16:rowId xmlns:a16="http://schemas.microsoft.com/office/drawing/2014/main" val="3310788626"/>
                  </a:ext>
                </a:extLst>
              </a:tr>
              <a:tr h="365705">
                <a:tc>
                  <a:txBody>
                    <a:bodyPr/>
                    <a:lstStyle/>
                    <a:p>
                      <a:r>
                        <a:rPr lang="en-GB" sz="1600" dirty="0"/>
                        <a:t>Ethnicity not provided</a:t>
                      </a:r>
                    </a:p>
                  </a:txBody>
                  <a:tcPr marL="91438" marR="91438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0.55</a:t>
                      </a:r>
                    </a:p>
                  </a:txBody>
                  <a:tcPr marL="91438" marR="91438" marT="45713" marB="45713"/>
                </a:tc>
                <a:extLst>
                  <a:ext uri="{0D108BD9-81ED-4DB2-BD59-A6C34878D82A}">
                    <a16:rowId xmlns:a16="http://schemas.microsoft.com/office/drawing/2014/main" val="2053041572"/>
                  </a:ext>
                </a:extLst>
              </a:tr>
              <a:tr h="365705">
                <a:tc>
                  <a:txBody>
                    <a:bodyPr/>
                    <a:lstStyle/>
                    <a:p>
                      <a:r>
                        <a:rPr lang="en-GB" sz="1600" dirty="0"/>
                        <a:t>Ethnicity not stated</a:t>
                      </a:r>
                    </a:p>
                  </a:txBody>
                  <a:tcPr marL="91438" marR="91438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2.51</a:t>
                      </a:r>
                    </a:p>
                  </a:txBody>
                  <a:tcPr marL="91438" marR="91438" marT="45713" marB="45713"/>
                </a:tc>
                <a:extLst>
                  <a:ext uri="{0D108BD9-81ED-4DB2-BD59-A6C34878D82A}">
                    <a16:rowId xmlns:a16="http://schemas.microsoft.com/office/drawing/2014/main" val="419236219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ight blue plain SoL">
  <a:themeElements>
    <a:clrScheme name="Default Design 1">
      <a:dk1>
        <a:srgbClr val="000005"/>
      </a:dk1>
      <a:lt1>
        <a:srgbClr val="FFFFFF"/>
      </a:lt1>
      <a:dk2>
        <a:srgbClr val="FFFFFF"/>
      </a:dk2>
      <a:lt2>
        <a:srgbClr val="808080"/>
      </a:lt2>
      <a:accent1>
        <a:srgbClr val="00502F"/>
      </a:accent1>
      <a:accent2>
        <a:srgbClr val="C41230"/>
      </a:accent2>
      <a:accent3>
        <a:srgbClr val="FFFFFF"/>
      </a:accent3>
      <a:accent4>
        <a:srgbClr val="000003"/>
      </a:accent4>
      <a:accent5>
        <a:srgbClr val="AAB3AD"/>
      </a:accent5>
      <a:accent6>
        <a:srgbClr val="B10F2A"/>
      </a:accent6>
      <a:hlink>
        <a:srgbClr val="E9E2D3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5"/>
        </a:dk1>
        <a:lt1>
          <a:srgbClr val="FFFFFF"/>
        </a:lt1>
        <a:dk2>
          <a:srgbClr val="FFFFFF"/>
        </a:dk2>
        <a:lt2>
          <a:srgbClr val="808080"/>
        </a:lt2>
        <a:accent1>
          <a:srgbClr val="00502F"/>
        </a:accent1>
        <a:accent2>
          <a:srgbClr val="C41230"/>
        </a:accent2>
        <a:accent3>
          <a:srgbClr val="FFFFFF"/>
        </a:accent3>
        <a:accent4>
          <a:srgbClr val="000003"/>
        </a:accent4>
        <a:accent5>
          <a:srgbClr val="AAB3AD"/>
        </a:accent5>
        <a:accent6>
          <a:srgbClr val="B10F2A"/>
        </a:accent6>
        <a:hlink>
          <a:srgbClr val="E9E2D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ark blue pattern SoL">
  <a:themeElements>
    <a:clrScheme name="Default Design 1">
      <a:dk1>
        <a:srgbClr val="000005"/>
      </a:dk1>
      <a:lt1>
        <a:srgbClr val="FFFFFF"/>
      </a:lt1>
      <a:dk2>
        <a:srgbClr val="FFFFFF"/>
      </a:dk2>
      <a:lt2>
        <a:srgbClr val="808080"/>
      </a:lt2>
      <a:accent1>
        <a:srgbClr val="00502F"/>
      </a:accent1>
      <a:accent2>
        <a:srgbClr val="C41230"/>
      </a:accent2>
      <a:accent3>
        <a:srgbClr val="FFFFFF"/>
      </a:accent3>
      <a:accent4>
        <a:srgbClr val="000003"/>
      </a:accent4>
      <a:accent5>
        <a:srgbClr val="AAB3AD"/>
      </a:accent5>
      <a:accent6>
        <a:srgbClr val="B10F2A"/>
      </a:accent6>
      <a:hlink>
        <a:srgbClr val="E9E2D3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5"/>
        </a:dk1>
        <a:lt1>
          <a:srgbClr val="FFFFFF"/>
        </a:lt1>
        <a:dk2>
          <a:srgbClr val="FFFFFF"/>
        </a:dk2>
        <a:lt2>
          <a:srgbClr val="808080"/>
        </a:lt2>
        <a:accent1>
          <a:srgbClr val="00502F"/>
        </a:accent1>
        <a:accent2>
          <a:srgbClr val="C41230"/>
        </a:accent2>
        <a:accent3>
          <a:srgbClr val="FFFFFF"/>
        </a:accent3>
        <a:accent4>
          <a:srgbClr val="000003"/>
        </a:accent4>
        <a:accent5>
          <a:srgbClr val="AAB3AD"/>
        </a:accent5>
        <a:accent6>
          <a:srgbClr val="B10F2A"/>
        </a:accent6>
        <a:hlink>
          <a:srgbClr val="E9E2D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ight blue pattern SoL">
  <a:themeElements>
    <a:clrScheme name="Default Design 1">
      <a:dk1>
        <a:srgbClr val="000005"/>
      </a:dk1>
      <a:lt1>
        <a:srgbClr val="FFFFFF"/>
      </a:lt1>
      <a:dk2>
        <a:srgbClr val="FFFFFF"/>
      </a:dk2>
      <a:lt2>
        <a:srgbClr val="808080"/>
      </a:lt2>
      <a:accent1>
        <a:srgbClr val="00502F"/>
      </a:accent1>
      <a:accent2>
        <a:srgbClr val="C41230"/>
      </a:accent2>
      <a:accent3>
        <a:srgbClr val="FFFFFF"/>
      </a:accent3>
      <a:accent4>
        <a:srgbClr val="000003"/>
      </a:accent4>
      <a:accent5>
        <a:srgbClr val="AAB3AD"/>
      </a:accent5>
      <a:accent6>
        <a:srgbClr val="B10F2A"/>
      </a:accent6>
      <a:hlink>
        <a:srgbClr val="E9E2D3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5"/>
        </a:dk1>
        <a:lt1>
          <a:srgbClr val="FFFFFF"/>
        </a:lt1>
        <a:dk2>
          <a:srgbClr val="FFFFFF"/>
        </a:dk2>
        <a:lt2>
          <a:srgbClr val="808080"/>
        </a:lt2>
        <a:accent1>
          <a:srgbClr val="00502F"/>
        </a:accent1>
        <a:accent2>
          <a:srgbClr val="C41230"/>
        </a:accent2>
        <a:accent3>
          <a:srgbClr val="FFFFFF"/>
        </a:accent3>
        <a:accent4>
          <a:srgbClr val="000003"/>
        </a:accent4>
        <a:accent5>
          <a:srgbClr val="AAB3AD"/>
        </a:accent5>
        <a:accent6>
          <a:srgbClr val="B10F2A"/>
        </a:accent6>
        <a:hlink>
          <a:srgbClr val="E9E2D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9C0F5F9A84D7428972D3156FE50453" ma:contentTypeVersion="14" ma:contentTypeDescription="Create a new document." ma:contentTypeScope="" ma:versionID="ad8b998eb1ab4f5ae05056ded991c2bc">
  <xsd:schema xmlns:xsd="http://www.w3.org/2001/XMLSchema" xmlns:xs="http://www.w3.org/2001/XMLSchema" xmlns:p="http://schemas.microsoft.com/office/2006/metadata/properties" xmlns:ns3="a140c6c4-52a6-4dcc-b2c4-cd57c912aaed" xmlns:ns4="98015a23-7fde-4fe8-9a82-db2163ce9201" targetNamespace="http://schemas.microsoft.com/office/2006/metadata/properties" ma:root="true" ma:fieldsID="f17a6bd76c9b564ab2474403634e31f8" ns3:_="" ns4:_="">
    <xsd:import namespace="a140c6c4-52a6-4dcc-b2c4-cd57c912aaed"/>
    <xsd:import namespace="98015a23-7fde-4fe8-9a82-db2163ce920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0c6c4-52a6-4dcc-b2c4-cd57c912aa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15a23-7fde-4fe8-9a82-db2163ce92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AA1950-2F87-4DFC-A229-4B06387FE9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BBE27A-D4EC-4D2E-8E49-7A40C973E0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40c6c4-52a6-4dcc-b2c4-cd57c912aaed"/>
    <ds:schemaRef ds:uri="98015a23-7fde-4fe8-9a82-db2163ce92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2792</TotalTime>
  <Words>1374</Words>
  <Application>Microsoft Office PowerPoint</Application>
  <PresentationFormat>On-screen Show (4:3)</PresentationFormat>
  <Paragraphs>202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</vt:lpstr>
      <vt:lpstr>Light blue plain SoL</vt:lpstr>
      <vt:lpstr>Dark blue pattern SoL</vt:lpstr>
      <vt:lpstr>Light blue pattern SoL</vt:lpstr>
      <vt:lpstr>The CPS &amp; charging decisions:  A study of disparities by ethnicity, gender &amp; age of suspect  </vt:lpstr>
      <vt:lpstr>An Introduction to the Research</vt:lpstr>
      <vt:lpstr>Background and Context</vt:lpstr>
      <vt:lpstr>Background and Context</vt:lpstr>
      <vt:lpstr>Research Questions</vt:lpstr>
      <vt:lpstr>Methods</vt:lpstr>
      <vt:lpstr>  Findings:  Age and Gender Disparities</vt:lpstr>
      <vt:lpstr>Findings:  Ethnic Disparities</vt:lpstr>
      <vt:lpstr>Findings:  Ethnic Disparities</vt:lpstr>
      <vt:lpstr>Findings:  Ethnic Disparities (by offence type)</vt:lpstr>
      <vt:lpstr>Findings:  Ethnic Disparities (by CPS area)</vt:lpstr>
      <vt:lpstr>Findings:  Ethnic Disparities (by CPS area)</vt:lpstr>
      <vt:lpstr>Limitations: Unobserved Factors &amp; Missing Data</vt:lpstr>
      <vt:lpstr>Limitations: Upstream Disparities?</vt:lpstr>
      <vt:lpstr>Going forward … </vt:lpstr>
      <vt:lpstr>Going forward ...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presentation template</dc:title>
  <dc:creator>extra</dc:creator>
  <cp:lastModifiedBy>Jose Pina Sanchez</cp:lastModifiedBy>
  <cp:revision>232</cp:revision>
  <cp:lastPrinted>2016-12-12T14:33:25Z</cp:lastPrinted>
  <dcterms:created xsi:type="dcterms:W3CDTF">2014-09-29T14:40:11Z</dcterms:created>
  <dcterms:modified xsi:type="dcterms:W3CDTF">2022-01-24T09:47:32Z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0x010100909C0F5F9A84D7428972D3156FE50453</vt:lpwstr>
  </property>
</Properties>
</file>